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Open Sans" charset="1" panose="00000000000000000000"/>
      <p:regular r:id="rId44"/>
    </p:embeddedFont>
    <p:embeddedFont>
      <p:font typeface="Open Sans Bold" charset="1" panose="00000000000000000000"/>
      <p:regular r:id="rId45"/>
    </p:embeddedFont>
    <p:embeddedFont>
      <p:font typeface="Inter Bold" charset="1" panose="020B0802030000000004"/>
      <p:regular r:id="rId46"/>
    </p:embeddedFont>
    <p:embeddedFont>
      <p:font typeface="Canva Sans Bold" charset="1" panose="020B0803030501040103"/>
      <p:regular r:id="rId47"/>
    </p:embeddedFont>
    <p:embeddedFont>
      <p:font typeface="Open Sans Semi-Bold" charset="1" panose="00000000000000000000"/>
      <p:regular r:id="rId48"/>
    </p:embeddedFont>
    <p:embeddedFont>
      <p:font typeface="Open Sans Medium" charset="1" panose="00000000000000000000"/>
      <p:regular r:id="rId49"/>
    </p:embeddedFont>
    <p:embeddedFont>
      <p:font typeface="Canva Sans" charset="1" panose="020B0503030501040103"/>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https://data.worldbank.org/indicator/NY.GDP.MKTP.CD"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4.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866642" y="0"/>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3284517" y="-2133424"/>
            <a:ext cx="5402508" cy="54025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11" id="11"/>
          <p:cNvSpPr/>
          <p:nvPr/>
        </p:nvSpPr>
        <p:spPr>
          <a:xfrm>
            <a:off x="587984" y="2305470"/>
            <a:ext cx="0" cy="1725793"/>
          </a:xfrm>
          <a:prstGeom prst="line">
            <a:avLst/>
          </a:prstGeom>
          <a:ln cap="flat" w="76200">
            <a:solidFill>
              <a:srgbClr val="EAE4D2"/>
            </a:solidFill>
            <a:prstDash val="solid"/>
            <a:headEnd type="none" len="sm" w="sm"/>
            <a:tailEnd type="none" len="sm" w="sm"/>
          </a:ln>
        </p:spPr>
      </p:sp>
      <p:grpSp>
        <p:nvGrpSpPr>
          <p:cNvPr name="Group 12" id="12"/>
          <p:cNvGrpSpPr/>
          <p:nvPr/>
        </p:nvGrpSpPr>
        <p:grpSpPr>
          <a:xfrm rot="0">
            <a:off x="10151462" y="567831"/>
            <a:ext cx="715180" cy="7151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5" id="15"/>
          <p:cNvGrpSpPr/>
          <p:nvPr/>
        </p:nvGrpSpPr>
        <p:grpSpPr>
          <a:xfrm rot="0">
            <a:off x="11801475" y="1546206"/>
            <a:ext cx="6486525" cy="6557337"/>
            <a:chOff x="0" y="0"/>
            <a:chExt cx="5608711" cy="5669940"/>
          </a:xfrm>
        </p:grpSpPr>
        <p:sp>
          <p:nvSpPr>
            <p:cNvPr name="Freeform 16" id="16"/>
            <p:cNvSpPr/>
            <p:nvPr/>
          </p:nvSpPr>
          <p:spPr>
            <a:xfrm flipH="false" flipV="false" rot="0">
              <a:off x="0" y="0"/>
              <a:ext cx="5608711" cy="5669940"/>
            </a:xfrm>
            <a:custGeom>
              <a:avLst/>
              <a:gdLst/>
              <a:ahLst/>
              <a:cxnLst/>
              <a:rect r="r" b="b" t="t" l="l"/>
              <a:pathLst>
                <a:path h="5669940" w="5608711">
                  <a:moveTo>
                    <a:pt x="0" y="2834970"/>
                  </a:moveTo>
                  <a:cubicBezTo>
                    <a:pt x="0" y="4401007"/>
                    <a:pt x="2510459" y="5669940"/>
                    <a:pt x="5608711" y="5669940"/>
                  </a:cubicBezTo>
                  <a:lnTo>
                    <a:pt x="5608711" y="0"/>
                  </a:lnTo>
                  <a:cubicBezTo>
                    <a:pt x="2510459" y="0"/>
                    <a:pt x="0" y="1268933"/>
                    <a:pt x="0" y="2834970"/>
                  </a:cubicBezTo>
                  <a:close/>
                </a:path>
              </a:pathLst>
            </a:custGeom>
            <a:blipFill>
              <a:blip r:embed="rId2"/>
              <a:stretch>
                <a:fillRect l="-25818" t="0" r="-25818" b="0"/>
              </a:stretch>
            </a:blipFill>
          </p:spPr>
        </p:sp>
      </p:grpSp>
      <p:sp>
        <p:nvSpPr>
          <p:cNvPr name="TextBox 17" id="17"/>
          <p:cNvSpPr txBox="true"/>
          <p:nvPr/>
        </p:nvSpPr>
        <p:spPr>
          <a:xfrm rot="0">
            <a:off x="1028700" y="3936013"/>
            <a:ext cx="8249213" cy="542927"/>
          </a:xfrm>
          <a:prstGeom prst="rect">
            <a:avLst/>
          </a:prstGeom>
        </p:spPr>
        <p:txBody>
          <a:bodyPr anchor="t" rtlCol="false" tIns="0" lIns="0" bIns="0" rIns="0">
            <a:spAutoFit/>
          </a:bodyPr>
          <a:lstStyle/>
          <a:p>
            <a:pPr algn="ctr">
              <a:lnSpc>
                <a:spcPts val="4649"/>
              </a:lnSpc>
              <a:spcBef>
                <a:spcPct val="0"/>
              </a:spcBef>
            </a:pPr>
            <a:r>
              <a:rPr lang="en-US" sz="2999">
                <a:solidFill>
                  <a:srgbClr val="000000"/>
                </a:solidFill>
                <a:latin typeface="Open Sans"/>
                <a:ea typeface="Open Sans"/>
                <a:cs typeface="Open Sans"/>
                <a:sym typeface="Open Sans"/>
              </a:rPr>
              <a:t>By Issac Lim, Lim Jin Bin, Edric Sng Hong Kai</a:t>
            </a:r>
          </a:p>
        </p:txBody>
      </p:sp>
      <p:sp>
        <p:nvSpPr>
          <p:cNvPr name="TextBox 18" id="18"/>
          <p:cNvSpPr txBox="true"/>
          <p:nvPr/>
        </p:nvSpPr>
        <p:spPr>
          <a:xfrm rot="0">
            <a:off x="1099453" y="2476144"/>
            <a:ext cx="12170743" cy="983619"/>
          </a:xfrm>
          <a:prstGeom prst="rect">
            <a:avLst/>
          </a:prstGeom>
        </p:spPr>
        <p:txBody>
          <a:bodyPr anchor="t" rtlCol="false" tIns="0" lIns="0" bIns="0" rIns="0">
            <a:spAutoFit/>
          </a:bodyPr>
          <a:lstStyle/>
          <a:p>
            <a:pPr algn="l">
              <a:lnSpc>
                <a:spcPts val="8214"/>
              </a:lnSpc>
              <a:spcBef>
                <a:spcPct val="0"/>
              </a:spcBef>
            </a:pPr>
            <a:r>
              <a:rPr lang="en-US" sz="5299">
                <a:solidFill>
                  <a:srgbClr val="000000"/>
                </a:solidFill>
                <a:latin typeface="Open Sans Bold"/>
                <a:ea typeface="Open Sans Bold"/>
                <a:cs typeface="Open Sans Bold"/>
                <a:sym typeface="Open Sans Bold"/>
              </a:rPr>
              <a:t>Data analysis using Crisp-DM</a:t>
            </a:r>
          </a:p>
        </p:txBody>
      </p:sp>
      <p:grpSp>
        <p:nvGrpSpPr>
          <p:cNvPr name="Group 19" id="19"/>
          <p:cNvGrpSpPr/>
          <p:nvPr/>
        </p:nvGrpSpPr>
        <p:grpSpPr>
          <a:xfrm rot="0">
            <a:off x="519135" y="5050438"/>
            <a:ext cx="14444349" cy="1981201"/>
            <a:chOff x="0" y="0"/>
            <a:chExt cx="19259132" cy="2641601"/>
          </a:xfrm>
        </p:grpSpPr>
        <p:sp>
          <p:nvSpPr>
            <p:cNvPr name="TextBox 20" id="20"/>
            <p:cNvSpPr txBox="true"/>
            <p:nvPr/>
          </p:nvSpPr>
          <p:spPr>
            <a:xfrm rot="0">
              <a:off x="0" y="85725"/>
              <a:ext cx="13117257" cy="1235075"/>
            </a:xfrm>
            <a:prstGeom prst="rect">
              <a:avLst/>
            </a:prstGeom>
          </p:spPr>
          <p:txBody>
            <a:bodyPr anchor="t" rtlCol="false" tIns="0" lIns="0" bIns="0" rIns="0">
              <a:spAutoFit/>
            </a:bodyPr>
            <a:lstStyle/>
            <a:p>
              <a:pPr algn="l">
                <a:lnSpc>
                  <a:spcPts val="6825"/>
                </a:lnSpc>
              </a:pPr>
              <a:r>
                <a:rPr lang="en-US" sz="6500">
                  <a:solidFill>
                    <a:srgbClr val="17726D"/>
                  </a:solidFill>
                  <a:latin typeface="Inter Bold"/>
                  <a:ea typeface="Inter Bold"/>
                  <a:cs typeface="Inter Bold"/>
                  <a:sym typeface="Inter Bold"/>
                </a:rPr>
                <a:t>A GREENER COUNTRY</a:t>
              </a:r>
            </a:p>
          </p:txBody>
        </p:sp>
        <p:sp>
          <p:nvSpPr>
            <p:cNvPr name="TextBox 21" id="21"/>
            <p:cNvSpPr txBox="true"/>
            <p:nvPr/>
          </p:nvSpPr>
          <p:spPr>
            <a:xfrm rot="0">
              <a:off x="6141876" y="1406525"/>
              <a:ext cx="13117257" cy="1235075"/>
            </a:xfrm>
            <a:prstGeom prst="rect">
              <a:avLst/>
            </a:prstGeom>
          </p:spPr>
          <p:txBody>
            <a:bodyPr anchor="t" rtlCol="false" tIns="0" lIns="0" bIns="0" rIns="0">
              <a:spAutoFit/>
            </a:bodyPr>
            <a:lstStyle/>
            <a:p>
              <a:pPr algn="l">
                <a:lnSpc>
                  <a:spcPts val="6825"/>
                </a:lnSpc>
              </a:pPr>
              <a:r>
                <a:rPr lang="en-US" sz="6500">
                  <a:solidFill>
                    <a:srgbClr val="17726D"/>
                  </a:solidFill>
                  <a:latin typeface="Inter Bold"/>
                  <a:ea typeface="Inter Bold"/>
                  <a:cs typeface="Inter Bold"/>
                  <a:sym typeface="Inter Bold"/>
                </a:rPr>
                <a:t>A BETTER WORLD</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844489" y="1794026"/>
            <a:ext cx="6127164" cy="38100"/>
          </a:xfrm>
          <a:prstGeom prst="line">
            <a:avLst/>
          </a:prstGeom>
          <a:ln cap="flat" w="76200">
            <a:solidFill>
              <a:srgbClr val="EAE4D2"/>
            </a:solidFill>
            <a:prstDash val="solid"/>
            <a:headEnd type="none" len="sm" w="sm"/>
            <a:tailEnd type="none" len="sm" w="sm"/>
          </a:ln>
        </p:spPr>
      </p:sp>
      <p:grpSp>
        <p:nvGrpSpPr>
          <p:cNvPr name="Group 3" id="3"/>
          <p:cNvGrpSpPr/>
          <p:nvPr/>
        </p:nvGrpSpPr>
        <p:grpSpPr>
          <a:xfrm rot="0">
            <a:off x="10004155" y="551014"/>
            <a:ext cx="8283845" cy="1495425"/>
            <a:chOff x="0" y="0"/>
            <a:chExt cx="11045127" cy="1993900"/>
          </a:xfrm>
        </p:grpSpPr>
        <p:grpSp>
          <p:nvGrpSpPr>
            <p:cNvPr name="Group 4" id="4"/>
            <p:cNvGrpSpPr/>
            <p:nvPr/>
          </p:nvGrpSpPr>
          <p:grpSpPr>
            <a:xfrm rot="0">
              <a:off x="0" y="0"/>
              <a:ext cx="11045127" cy="1993900"/>
              <a:chOff x="0" y="0"/>
              <a:chExt cx="2181753" cy="393857"/>
            </a:xfrm>
          </p:grpSpPr>
          <p:sp>
            <p:nvSpPr>
              <p:cNvPr name="Freeform 5" id="5"/>
              <p:cNvSpPr/>
              <p:nvPr/>
            </p:nvSpPr>
            <p:spPr>
              <a:xfrm flipH="false" flipV="false" rot="0">
                <a:off x="0" y="0"/>
                <a:ext cx="2181753" cy="393857"/>
              </a:xfrm>
              <a:custGeom>
                <a:avLst/>
                <a:gdLst/>
                <a:ahLst/>
                <a:cxnLst/>
                <a:rect r="r" b="b" t="t" l="l"/>
                <a:pathLst>
                  <a:path h="393857" w="2181753">
                    <a:moveTo>
                      <a:pt x="0" y="0"/>
                    </a:moveTo>
                    <a:lnTo>
                      <a:pt x="2181753" y="0"/>
                    </a:lnTo>
                    <a:lnTo>
                      <a:pt x="2181753" y="393857"/>
                    </a:lnTo>
                    <a:lnTo>
                      <a:pt x="0" y="393857"/>
                    </a:lnTo>
                    <a:close/>
                  </a:path>
                </a:pathLst>
              </a:custGeom>
              <a:solidFill>
                <a:srgbClr val="17726D"/>
              </a:solidFill>
            </p:spPr>
          </p:sp>
          <p:sp>
            <p:nvSpPr>
              <p:cNvPr name="TextBox 6" id="6"/>
              <p:cNvSpPr txBox="true"/>
              <p:nvPr/>
            </p:nvSpPr>
            <p:spPr>
              <a:xfrm>
                <a:off x="0" y="-47625"/>
                <a:ext cx="2181753" cy="441482"/>
              </a:xfrm>
              <a:prstGeom prst="rect">
                <a:avLst/>
              </a:prstGeom>
            </p:spPr>
            <p:txBody>
              <a:bodyPr anchor="ctr" rtlCol="false" tIns="50800" lIns="50800" bIns="50800" rIns="50800"/>
              <a:lstStyle/>
              <a:p>
                <a:pPr algn="ctr">
                  <a:lnSpc>
                    <a:spcPts val="2479"/>
                  </a:lnSpc>
                </a:pPr>
              </a:p>
            </p:txBody>
          </p:sp>
        </p:grpSp>
        <p:sp>
          <p:nvSpPr>
            <p:cNvPr name="Freeform 7" id="7"/>
            <p:cNvSpPr/>
            <p:nvPr/>
          </p:nvSpPr>
          <p:spPr>
            <a:xfrm flipH="false" flipV="false" rot="0">
              <a:off x="5482344" y="674489"/>
              <a:ext cx="781724" cy="644922"/>
            </a:xfrm>
            <a:custGeom>
              <a:avLst/>
              <a:gdLst/>
              <a:ahLst/>
              <a:cxnLst/>
              <a:rect r="r" b="b" t="t" l="l"/>
              <a:pathLst>
                <a:path h="644922" w="781724">
                  <a:moveTo>
                    <a:pt x="0" y="0"/>
                  </a:moveTo>
                  <a:lnTo>
                    <a:pt x="781724" y="0"/>
                  </a:lnTo>
                  <a:lnTo>
                    <a:pt x="781724" y="644922"/>
                  </a:lnTo>
                  <a:lnTo>
                    <a:pt x="0" y="644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458793" y="699558"/>
              <a:ext cx="4255195" cy="547158"/>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grpSp>
      <p:grpSp>
        <p:nvGrpSpPr>
          <p:cNvPr name="Group 9" id="9"/>
          <p:cNvGrpSpPr/>
          <p:nvPr/>
        </p:nvGrpSpPr>
        <p:grpSpPr>
          <a:xfrm rot="0">
            <a:off x="12351411" y="4106940"/>
            <a:ext cx="5205038" cy="5151360"/>
            <a:chOff x="0" y="0"/>
            <a:chExt cx="1370874" cy="1356737"/>
          </a:xfrm>
        </p:grpSpPr>
        <p:sp>
          <p:nvSpPr>
            <p:cNvPr name="Freeform 10" id="10"/>
            <p:cNvSpPr/>
            <p:nvPr/>
          </p:nvSpPr>
          <p:spPr>
            <a:xfrm flipH="false" flipV="false" rot="0">
              <a:off x="0" y="0"/>
              <a:ext cx="1370874" cy="1356737"/>
            </a:xfrm>
            <a:custGeom>
              <a:avLst/>
              <a:gdLst/>
              <a:ahLst/>
              <a:cxnLst/>
              <a:rect r="r" b="b" t="t" l="l"/>
              <a:pathLst>
                <a:path h="1356737" w="1370874">
                  <a:moveTo>
                    <a:pt x="75857" y="0"/>
                  </a:moveTo>
                  <a:lnTo>
                    <a:pt x="1295017" y="0"/>
                  </a:lnTo>
                  <a:cubicBezTo>
                    <a:pt x="1336912" y="0"/>
                    <a:pt x="1370874" y="33962"/>
                    <a:pt x="1370874" y="75857"/>
                  </a:cubicBezTo>
                  <a:lnTo>
                    <a:pt x="1370874" y="1280880"/>
                  </a:lnTo>
                  <a:cubicBezTo>
                    <a:pt x="1370874" y="1322775"/>
                    <a:pt x="1336912" y="1356737"/>
                    <a:pt x="1295017" y="1356737"/>
                  </a:cubicBezTo>
                  <a:lnTo>
                    <a:pt x="75857" y="1356737"/>
                  </a:lnTo>
                  <a:cubicBezTo>
                    <a:pt x="33962" y="1356737"/>
                    <a:pt x="0" y="1322775"/>
                    <a:pt x="0" y="1280880"/>
                  </a:cubicBezTo>
                  <a:lnTo>
                    <a:pt x="0" y="75857"/>
                  </a:lnTo>
                  <a:cubicBezTo>
                    <a:pt x="0" y="33962"/>
                    <a:pt x="33962" y="0"/>
                    <a:pt x="75857" y="0"/>
                  </a:cubicBezTo>
                  <a:close/>
                </a:path>
              </a:pathLst>
            </a:custGeom>
            <a:solidFill>
              <a:srgbClr val="17726D"/>
            </a:solidFill>
          </p:spPr>
        </p:sp>
        <p:sp>
          <p:nvSpPr>
            <p:cNvPr name="TextBox 11" id="11"/>
            <p:cNvSpPr txBox="true"/>
            <p:nvPr/>
          </p:nvSpPr>
          <p:spPr>
            <a:xfrm>
              <a:off x="0" y="-95250"/>
              <a:ext cx="1370874" cy="1451987"/>
            </a:xfrm>
            <a:prstGeom prst="rect">
              <a:avLst/>
            </a:prstGeom>
          </p:spPr>
          <p:txBody>
            <a:bodyPr anchor="ctr" rtlCol="false" tIns="50800" lIns="50800" bIns="50800" rIns="50800"/>
            <a:lstStyle/>
            <a:p>
              <a:pPr algn="ctr">
                <a:lnSpc>
                  <a:spcPts val="4650"/>
                </a:lnSpc>
              </a:pPr>
            </a:p>
          </p:txBody>
        </p:sp>
      </p:grpSp>
      <p:sp>
        <p:nvSpPr>
          <p:cNvPr name="TextBox 12" id="12"/>
          <p:cNvSpPr txBox="true"/>
          <p:nvPr/>
        </p:nvSpPr>
        <p:spPr>
          <a:xfrm rot="0">
            <a:off x="588807" y="889151"/>
            <a:ext cx="9404714" cy="904875"/>
          </a:xfrm>
          <a:prstGeom prst="rect">
            <a:avLst/>
          </a:prstGeom>
        </p:spPr>
        <p:txBody>
          <a:bodyPr anchor="t" rtlCol="false" tIns="0" lIns="0" bIns="0" rIns="0">
            <a:spAutoFit/>
          </a:bodyPr>
          <a:lstStyle/>
          <a:p>
            <a:pPr algn="l">
              <a:lnSpc>
                <a:spcPts val="6825"/>
              </a:lnSpc>
            </a:pPr>
            <a:r>
              <a:rPr lang="en-US" sz="6500">
                <a:solidFill>
                  <a:srgbClr val="17726D"/>
                </a:solidFill>
                <a:latin typeface="Inter Bold"/>
                <a:ea typeface="Inter Bold"/>
                <a:cs typeface="Inter Bold"/>
                <a:sym typeface="Inter Bold"/>
              </a:rPr>
              <a:t>ASSUMPTIONS</a:t>
            </a:r>
          </a:p>
        </p:txBody>
      </p:sp>
      <p:grpSp>
        <p:nvGrpSpPr>
          <p:cNvPr name="Group 13" id="13"/>
          <p:cNvGrpSpPr/>
          <p:nvPr/>
        </p:nvGrpSpPr>
        <p:grpSpPr>
          <a:xfrm rot="0">
            <a:off x="6565055" y="4106940"/>
            <a:ext cx="5157890" cy="5151360"/>
            <a:chOff x="0" y="0"/>
            <a:chExt cx="1358457" cy="1356737"/>
          </a:xfrm>
        </p:grpSpPr>
        <p:sp>
          <p:nvSpPr>
            <p:cNvPr name="Freeform 14" id="14"/>
            <p:cNvSpPr/>
            <p:nvPr/>
          </p:nvSpPr>
          <p:spPr>
            <a:xfrm flipH="false" flipV="false" rot="0">
              <a:off x="0" y="0"/>
              <a:ext cx="1358457" cy="1356737"/>
            </a:xfrm>
            <a:custGeom>
              <a:avLst/>
              <a:gdLst/>
              <a:ahLst/>
              <a:cxnLst/>
              <a:rect r="r" b="b" t="t" l="l"/>
              <a:pathLst>
                <a:path h="1356737" w="1358457">
                  <a:moveTo>
                    <a:pt x="76550" y="0"/>
                  </a:moveTo>
                  <a:lnTo>
                    <a:pt x="1281906" y="0"/>
                  </a:lnTo>
                  <a:cubicBezTo>
                    <a:pt x="1302209" y="0"/>
                    <a:pt x="1321680" y="8065"/>
                    <a:pt x="1336036" y="22421"/>
                  </a:cubicBezTo>
                  <a:cubicBezTo>
                    <a:pt x="1350392" y="36777"/>
                    <a:pt x="1358457" y="56248"/>
                    <a:pt x="1358457" y="76550"/>
                  </a:cubicBezTo>
                  <a:lnTo>
                    <a:pt x="1358457" y="1280187"/>
                  </a:lnTo>
                  <a:cubicBezTo>
                    <a:pt x="1358457" y="1300489"/>
                    <a:pt x="1350392" y="1319960"/>
                    <a:pt x="1336036" y="1334316"/>
                  </a:cubicBezTo>
                  <a:cubicBezTo>
                    <a:pt x="1321680" y="1348672"/>
                    <a:pt x="1302209" y="1356737"/>
                    <a:pt x="1281906" y="1356737"/>
                  </a:cubicBezTo>
                  <a:lnTo>
                    <a:pt x="76550" y="1356737"/>
                  </a:lnTo>
                  <a:cubicBezTo>
                    <a:pt x="56248" y="1356737"/>
                    <a:pt x="36777" y="1348672"/>
                    <a:pt x="22421" y="1334316"/>
                  </a:cubicBezTo>
                  <a:cubicBezTo>
                    <a:pt x="8065" y="1319960"/>
                    <a:pt x="0" y="1300489"/>
                    <a:pt x="0" y="1280187"/>
                  </a:cubicBezTo>
                  <a:lnTo>
                    <a:pt x="0" y="76550"/>
                  </a:lnTo>
                  <a:cubicBezTo>
                    <a:pt x="0" y="56248"/>
                    <a:pt x="8065" y="36777"/>
                    <a:pt x="22421" y="22421"/>
                  </a:cubicBezTo>
                  <a:cubicBezTo>
                    <a:pt x="36777" y="8065"/>
                    <a:pt x="56248" y="0"/>
                    <a:pt x="76550" y="0"/>
                  </a:cubicBezTo>
                  <a:close/>
                </a:path>
              </a:pathLst>
            </a:custGeom>
            <a:solidFill>
              <a:srgbClr val="17726D"/>
            </a:solidFill>
          </p:spPr>
        </p:sp>
        <p:sp>
          <p:nvSpPr>
            <p:cNvPr name="TextBox 15" id="15"/>
            <p:cNvSpPr txBox="true"/>
            <p:nvPr/>
          </p:nvSpPr>
          <p:spPr>
            <a:xfrm>
              <a:off x="0" y="-95250"/>
              <a:ext cx="1358457" cy="1451987"/>
            </a:xfrm>
            <a:prstGeom prst="rect">
              <a:avLst/>
            </a:prstGeom>
          </p:spPr>
          <p:txBody>
            <a:bodyPr anchor="ctr" rtlCol="false" tIns="50800" lIns="50800" bIns="50800" rIns="50800"/>
            <a:lstStyle/>
            <a:p>
              <a:pPr algn="ctr">
                <a:lnSpc>
                  <a:spcPts val="4650"/>
                </a:lnSpc>
              </a:pPr>
              <a:r>
                <a:rPr lang="en-US" sz="3000">
                  <a:solidFill>
                    <a:srgbClr val="FFFFFF"/>
                  </a:solidFill>
                  <a:latin typeface="Open Sans Medium"/>
                  <a:ea typeface="Open Sans Medium"/>
                  <a:cs typeface="Open Sans Medium"/>
                  <a:sym typeface="Open Sans Medium"/>
                </a:rPr>
                <a:t>I assumed that emission changes are due to the policies and strategies put in place by the government</a:t>
              </a:r>
            </a:p>
          </p:txBody>
        </p:sp>
      </p:grpSp>
      <p:grpSp>
        <p:nvGrpSpPr>
          <p:cNvPr name="Group 16" id="16"/>
          <p:cNvGrpSpPr/>
          <p:nvPr/>
        </p:nvGrpSpPr>
        <p:grpSpPr>
          <a:xfrm rot="0">
            <a:off x="501423" y="4106940"/>
            <a:ext cx="5433248" cy="5151360"/>
            <a:chOff x="0" y="0"/>
            <a:chExt cx="812800" cy="770630"/>
          </a:xfrm>
        </p:grpSpPr>
        <p:sp>
          <p:nvSpPr>
            <p:cNvPr name="Freeform 17" id="17"/>
            <p:cNvSpPr/>
            <p:nvPr/>
          </p:nvSpPr>
          <p:spPr>
            <a:xfrm flipH="false" flipV="false" rot="0">
              <a:off x="0" y="0"/>
              <a:ext cx="812800" cy="770630"/>
            </a:xfrm>
            <a:custGeom>
              <a:avLst/>
              <a:gdLst/>
              <a:ahLst/>
              <a:cxnLst/>
              <a:rect r="r" b="b" t="t" l="l"/>
              <a:pathLst>
                <a:path h="770630" w="812800">
                  <a:moveTo>
                    <a:pt x="126817" y="0"/>
                  </a:moveTo>
                  <a:lnTo>
                    <a:pt x="685982" y="0"/>
                  </a:lnTo>
                  <a:cubicBezTo>
                    <a:pt x="719617" y="0"/>
                    <a:pt x="751873" y="13361"/>
                    <a:pt x="775656" y="37144"/>
                  </a:cubicBezTo>
                  <a:cubicBezTo>
                    <a:pt x="799439" y="60927"/>
                    <a:pt x="812800" y="93183"/>
                    <a:pt x="812800" y="126817"/>
                  </a:cubicBezTo>
                  <a:lnTo>
                    <a:pt x="812800" y="643813"/>
                  </a:lnTo>
                  <a:cubicBezTo>
                    <a:pt x="812800" y="713852"/>
                    <a:pt x="756022" y="770630"/>
                    <a:pt x="685982" y="770630"/>
                  </a:cubicBezTo>
                  <a:lnTo>
                    <a:pt x="126817" y="770630"/>
                  </a:lnTo>
                  <a:cubicBezTo>
                    <a:pt x="93183" y="770630"/>
                    <a:pt x="60927" y="757269"/>
                    <a:pt x="37144" y="733486"/>
                  </a:cubicBezTo>
                  <a:cubicBezTo>
                    <a:pt x="13361" y="709703"/>
                    <a:pt x="0" y="677447"/>
                    <a:pt x="0" y="643813"/>
                  </a:cubicBezTo>
                  <a:lnTo>
                    <a:pt x="0" y="126817"/>
                  </a:lnTo>
                  <a:cubicBezTo>
                    <a:pt x="0" y="93183"/>
                    <a:pt x="13361" y="60927"/>
                    <a:pt x="37144" y="37144"/>
                  </a:cubicBezTo>
                  <a:cubicBezTo>
                    <a:pt x="60927" y="13361"/>
                    <a:pt x="93183" y="0"/>
                    <a:pt x="126817" y="0"/>
                  </a:cubicBezTo>
                  <a:close/>
                </a:path>
              </a:pathLst>
            </a:custGeom>
            <a:solidFill>
              <a:srgbClr val="17726D"/>
            </a:solidFill>
          </p:spPr>
        </p:sp>
        <p:sp>
          <p:nvSpPr>
            <p:cNvPr name="TextBox 18" id="18"/>
            <p:cNvSpPr txBox="true"/>
            <p:nvPr/>
          </p:nvSpPr>
          <p:spPr>
            <a:xfrm>
              <a:off x="0" y="-57150"/>
              <a:ext cx="812800" cy="827780"/>
            </a:xfrm>
            <a:prstGeom prst="rect">
              <a:avLst/>
            </a:prstGeom>
          </p:spPr>
          <p:txBody>
            <a:bodyPr anchor="ctr" rtlCol="false" tIns="50800" lIns="50800" bIns="50800" rIns="50800"/>
            <a:lstStyle/>
            <a:p>
              <a:pPr algn="l">
                <a:lnSpc>
                  <a:spcPts val="4200"/>
                </a:lnSpc>
              </a:pPr>
            </a:p>
          </p:txBody>
        </p:sp>
      </p:grpSp>
      <p:sp>
        <p:nvSpPr>
          <p:cNvPr name="TextBox 19" id="19"/>
          <p:cNvSpPr txBox="true"/>
          <p:nvPr/>
        </p:nvSpPr>
        <p:spPr>
          <a:xfrm rot="0">
            <a:off x="12557513" y="4503784"/>
            <a:ext cx="4701787" cy="4314190"/>
          </a:xfrm>
          <a:prstGeom prst="rect">
            <a:avLst/>
          </a:prstGeom>
        </p:spPr>
        <p:txBody>
          <a:bodyPr anchor="t" rtlCol="false" tIns="0" lIns="0" bIns="0" rIns="0">
            <a:spAutoFit/>
          </a:bodyPr>
          <a:lstStyle/>
          <a:p>
            <a:pPr algn="l">
              <a:lnSpc>
                <a:spcPts val="4340"/>
              </a:lnSpc>
              <a:spcBef>
                <a:spcPct val="0"/>
              </a:spcBef>
            </a:pPr>
            <a:r>
              <a:rPr lang="en-US" sz="2800">
                <a:solidFill>
                  <a:srgbClr val="FFFFFF"/>
                </a:solidFill>
                <a:latin typeface="Open Sans Medium"/>
                <a:ea typeface="Open Sans Medium"/>
                <a:cs typeface="Open Sans Medium"/>
                <a:sym typeface="Open Sans Medium"/>
              </a:rPr>
              <a:t>I assumed that CO2 emissions are completely split among the different sectors every year.  meaning that the total CO2 emitted from all sectors is equilvalent to that of the annual emissions.</a:t>
            </a:r>
          </a:p>
        </p:txBody>
      </p:sp>
      <p:sp>
        <p:nvSpPr>
          <p:cNvPr name="TextBox 20" id="20"/>
          <p:cNvSpPr txBox="true"/>
          <p:nvPr/>
        </p:nvSpPr>
        <p:spPr>
          <a:xfrm rot="0">
            <a:off x="588807" y="5177670"/>
            <a:ext cx="5433248" cy="2914650"/>
          </a:xfrm>
          <a:prstGeom prst="rect">
            <a:avLst/>
          </a:prstGeom>
        </p:spPr>
        <p:txBody>
          <a:bodyPr anchor="t" rtlCol="false" tIns="0" lIns="0" bIns="0" rIns="0">
            <a:spAutoFit/>
          </a:bodyPr>
          <a:lstStyle/>
          <a:p>
            <a:pPr algn="l">
              <a:lnSpc>
                <a:spcPts val="4650"/>
              </a:lnSpc>
              <a:spcBef>
                <a:spcPct val="0"/>
              </a:spcBef>
            </a:pPr>
            <a:r>
              <a:rPr lang="en-US" sz="3000">
                <a:solidFill>
                  <a:srgbClr val="FFFFFF"/>
                </a:solidFill>
                <a:latin typeface="Open Sans Medium"/>
                <a:ea typeface="Open Sans Medium"/>
                <a:cs typeface="Open Sans Medium"/>
                <a:sym typeface="Open Sans Medium"/>
              </a:rPr>
              <a:t>In data preparation for any null or duplicated values recorded, we will just take it as system error and we will drop all the rows directly.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37647"/>
              </a:srgbClr>
            </a:solidFill>
          </p:spPr>
        </p:sp>
        <p:sp>
          <p:nvSpPr>
            <p:cNvPr name="TextBox 5" id="5"/>
            <p:cNvSpPr txBox="true"/>
            <p:nvPr/>
          </p:nvSpPr>
          <p:spPr>
            <a:xfrm>
              <a:off x="0" y="-57150"/>
              <a:ext cx="4816593" cy="2766483"/>
            </a:xfrm>
            <a:prstGeom prst="rect">
              <a:avLst/>
            </a:prstGeom>
          </p:spPr>
          <p:txBody>
            <a:bodyPr anchor="ctr" rtlCol="false" tIns="50800" lIns="50800" bIns="50800" rIns="50800"/>
            <a:lstStyle/>
            <a:p>
              <a:pPr algn="ctr">
                <a:lnSpc>
                  <a:spcPts val="3000"/>
                </a:lnSpc>
              </a:pPr>
            </a:p>
          </p:txBody>
        </p:sp>
      </p:grpSp>
      <p:sp>
        <p:nvSpPr>
          <p:cNvPr name="TextBox 6" id="6"/>
          <p:cNvSpPr txBox="true"/>
          <p:nvPr/>
        </p:nvSpPr>
        <p:spPr>
          <a:xfrm rot="0">
            <a:off x="2135135" y="3837428"/>
            <a:ext cx="14017731" cy="2066925"/>
          </a:xfrm>
          <a:prstGeom prst="rect">
            <a:avLst/>
          </a:prstGeom>
        </p:spPr>
        <p:txBody>
          <a:bodyPr anchor="t" rtlCol="false" tIns="0" lIns="0" bIns="0" rIns="0">
            <a:spAutoFit/>
          </a:bodyPr>
          <a:lstStyle/>
          <a:p>
            <a:pPr algn="ctr">
              <a:lnSpc>
                <a:spcPts val="18000"/>
              </a:lnSpc>
            </a:pPr>
            <a:r>
              <a:rPr lang="en-US" sz="9000">
                <a:solidFill>
                  <a:srgbClr val="FFFFFF"/>
                </a:solidFill>
                <a:latin typeface="Inter Bold"/>
                <a:ea typeface="Inter Bold"/>
                <a:cs typeface="Inter Bold"/>
                <a:sym typeface="Inter Bold"/>
              </a:rPr>
              <a:t>Data Preparation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151339"/>
            <a:ext cx="1028700" cy="1135661"/>
            <a:chOff x="0" y="0"/>
            <a:chExt cx="270933" cy="299104"/>
          </a:xfrm>
        </p:grpSpPr>
        <p:sp>
          <p:nvSpPr>
            <p:cNvPr name="Freeform 3" id="3"/>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4" id="4"/>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866642" y="0"/>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4793979" y="-3139714"/>
            <a:ext cx="5402508" cy="54025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0004155" y="280988"/>
            <a:ext cx="8283845" cy="1495425"/>
            <a:chOff x="0" y="0"/>
            <a:chExt cx="11045127" cy="1993900"/>
          </a:xfrm>
        </p:grpSpPr>
        <p:grpSp>
          <p:nvGrpSpPr>
            <p:cNvPr name="Group 12" id="12"/>
            <p:cNvGrpSpPr/>
            <p:nvPr/>
          </p:nvGrpSpPr>
          <p:grpSpPr>
            <a:xfrm rot="0">
              <a:off x="0" y="0"/>
              <a:ext cx="11045127" cy="1993900"/>
              <a:chOff x="0" y="0"/>
              <a:chExt cx="2181753" cy="393857"/>
            </a:xfrm>
          </p:grpSpPr>
          <p:sp>
            <p:nvSpPr>
              <p:cNvPr name="Freeform 13" id="13"/>
              <p:cNvSpPr/>
              <p:nvPr/>
            </p:nvSpPr>
            <p:spPr>
              <a:xfrm flipH="false" flipV="false" rot="0">
                <a:off x="0" y="0"/>
                <a:ext cx="2181753" cy="393857"/>
              </a:xfrm>
              <a:custGeom>
                <a:avLst/>
                <a:gdLst/>
                <a:ahLst/>
                <a:cxnLst/>
                <a:rect r="r" b="b" t="t" l="l"/>
                <a:pathLst>
                  <a:path h="393857" w="2181753">
                    <a:moveTo>
                      <a:pt x="0" y="0"/>
                    </a:moveTo>
                    <a:lnTo>
                      <a:pt x="2181753" y="0"/>
                    </a:lnTo>
                    <a:lnTo>
                      <a:pt x="2181753" y="393857"/>
                    </a:lnTo>
                    <a:lnTo>
                      <a:pt x="0" y="393857"/>
                    </a:lnTo>
                    <a:close/>
                  </a:path>
                </a:pathLst>
              </a:custGeom>
              <a:solidFill>
                <a:srgbClr val="17726D"/>
              </a:solidFill>
            </p:spPr>
          </p:sp>
          <p:sp>
            <p:nvSpPr>
              <p:cNvPr name="TextBox 14" id="14"/>
              <p:cNvSpPr txBox="true"/>
              <p:nvPr/>
            </p:nvSpPr>
            <p:spPr>
              <a:xfrm>
                <a:off x="0" y="-47625"/>
                <a:ext cx="2181753" cy="441482"/>
              </a:xfrm>
              <a:prstGeom prst="rect">
                <a:avLst/>
              </a:prstGeom>
            </p:spPr>
            <p:txBody>
              <a:bodyPr anchor="ctr" rtlCol="false" tIns="50800" lIns="50800" bIns="50800" rIns="50800"/>
              <a:lstStyle/>
              <a:p>
                <a:pPr algn="ctr">
                  <a:lnSpc>
                    <a:spcPts val="2479"/>
                  </a:lnSpc>
                </a:pPr>
              </a:p>
            </p:txBody>
          </p:sp>
        </p:grpSp>
        <p:sp>
          <p:nvSpPr>
            <p:cNvPr name="Freeform 15" id="15"/>
            <p:cNvSpPr/>
            <p:nvPr/>
          </p:nvSpPr>
          <p:spPr>
            <a:xfrm flipH="false" flipV="false" rot="0">
              <a:off x="5482344" y="674489"/>
              <a:ext cx="781724" cy="644922"/>
            </a:xfrm>
            <a:custGeom>
              <a:avLst/>
              <a:gdLst/>
              <a:ahLst/>
              <a:cxnLst/>
              <a:rect r="r" b="b" t="t" l="l"/>
              <a:pathLst>
                <a:path h="644922" w="781724">
                  <a:moveTo>
                    <a:pt x="0" y="0"/>
                  </a:moveTo>
                  <a:lnTo>
                    <a:pt x="781724" y="0"/>
                  </a:lnTo>
                  <a:lnTo>
                    <a:pt x="781724" y="644922"/>
                  </a:lnTo>
                  <a:lnTo>
                    <a:pt x="0" y="644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458793" y="699558"/>
              <a:ext cx="4255195" cy="547158"/>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grpSp>
      <p:grpSp>
        <p:nvGrpSpPr>
          <p:cNvPr name="Group 17" id="17"/>
          <p:cNvGrpSpPr/>
          <p:nvPr/>
        </p:nvGrpSpPr>
        <p:grpSpPr>
          <a:xfrm rot="0">
            <a:off x="850604" y="2443961"/>
            <a:ext cx="4717849" cy="2873263"/>
            <a:chOff x="0" y="0"/>
            <a:chExt cx="1242561" cy="756744"/>
          </a:xfrm>
        </p:grpSpPr>
        <p:sp>
          <p:nvSpPr>
            <p:cNvPr name="Freeform 18" id="18"/>
            <p:cNvSpPr/>
            <p:nvPr/>
          </p:nvSpPr>
          <p:spPr>
            <a:xfrm flipH="false" flipV="false" rot="0">
              <a:off x="0" y="0"/>
              <a:ext cx="1242561" cy="756744"/>
            </a:xfrm>
            <a:custGeom>
              <a:avLst/>
              <a:gdLst/>
              <a:ahLst/>
              <a:cxnLst/>
              <a:rect r="r" b="b" t="t" l="l"/>
              <a:pathLst>
                <a:path h="756744" w="1242561">
                  <a:moveTo>
                    <a:pt x="83690" y="0"/>
                  </a:moveTo>
                  <a:lnTo>
                    <a:pt x="1158871" y="0"/>
                  </a:lnTo>
                  <a:cubicBezTo>
                    <a:pt x="1205092" y="0"/>
                    <a:pt x="1242561" y="37469"/>
                    <a:pt x="1242561" y="83690"/>
                  </a:cubicBezTo>
                  <a:lnTo>
                    <a:pt x="1242561" y="673054"/>
                  </a:lnTo>
                  <a:cubicBezTo>
                    <a:pt x="1242561" y="719275"/>
                    <a:pt x="1205092" y="756744"/>
                    <a:pt x="1158871" y="756744"/>
                  </a:cubicBezTo>
                  <a:lnTo>
                    <a:pt x="83690" y="756744"/>
                  </a:lnTo>
                  <a:cubicBezTo>
                    <a:pt x="61494" y="756744"/>
                    <a:pt x="40207" y="747927"/>
                    <a:pt x="24512" y="732232"/>
                  </a:cubicBezTo>
                  <a:cubicBezTo>
                    <a:pt x="8817" y="716537"/>
                    <a:pt x="0" y="695250"/>
                    <a:pt x="0" y="673054"/>
                  </a:cubicBezTo>
                  <a:lnTo>
                    <a:pt x="0" y="83690"/>
                  </a:lnTo>
                  <a:cubicBezTo>
                    <a:pt x="0" y="37469"/>
                    <a:pt x="37469" y="0"/>
                    <a:pt x="83690" y="0"/>
                  </a:cubicBezTo>
                  <a:close/>
                </a:path>
              </a:pathLst>
            </a:custGeom>
            <a:solidFill>
              <a:srgbClr val="17726D"/>
            </a:solidFill>
          </p:spPr>
        </p:sp>
        <p:sp>
          <p:nvSpPr>
            <p:cNvPr name="TextBox 19" id="19"/>
            <p:cNvSpPr txBox="true"/>
            <p:nvPr/>
          </p:nvSpPr>
          <p:spPr>
            <a:xfrm>
              <a:off x="0" y="-95250"/>
              <a:ext cx="1242561" cy="851994"/>
            </a:xfrm>
            <a:prstGeom prst="rect">
              <a:avLst/>
            </a:prstGeom>
          </p:spPr>
          <p:txBody>
            <a:bodyPr anchor="ctr" rtlCol="false" tIns="50800" lIns="50800" bIns="50800" rIns="50800"/>
            <a:lstStyle/>
            <a:p>
              <a:pPr algn="ctr">
                <a:lnSpc>
                  <a:spcPts val="4650"/>
                </a:lnSpc>
              </a:pPr>
              <a:r>
                <a:rPr lang="en-US" sz="3000">
                  <a:solidFill>
                    <a:srgbClr val="FFFFFF"/>
                  </a:solidFill>
                  <a:latin typeface="Open Sans Medium"/>
                  <a:ea typeface="Open Sans Medium"/>
                  <a:cs typeface="Open Sans Medium"/>
                  <a:sym typeface="Open Sans Medium"/>
                </a:rPr>
                <a:t>Google Colab/python</a:t>
              </a:r>
            </a:p>
          </p:txBody>
        </p:sp>
      </p:grpSp>
      <p:grpSp>
        <p:nvGrpSpPr>
          <p:cNvPr name="Group 20" id="20"/>
          <p:cNvGrpSpPr/>
          <p:nvPr/>
        </p:nvGrpSpPr>
        <p:grpSpPr>
          <a:xfrm rot="0">
            <a:off x="8411956" y="2443961"/>
            <a:ext cx="9579292" cy="2873263"/>
            <a:chOff x="0" y="0"/>
            <a:chExt cx="2522941" cy="756744"/>
          </a:xfrm>
        </p:grpSpPr>
        <p:sp>
          <p:nvSpPr>
            <p:cNvPr name="Freeform 21" id="21"/>
            <p:cNvSpPr/>
            <p:nvPr/>
          </p:nvSpPr>
          <p:spPr>
            <a:xfrm flipH="false" flipV="false" rot="0">
              <a:off x="0" y="0"/>
              <a:ext cx="2522941" cy="756744"/>
            </a:xfrm>
            <a:custGeom>
              <a:avLst/>
              <a:gdLst/>
              <a:ahLst/>
              <a:cxnLst/>
              <a:rect r="r" b="b" t="t" l="l"/>
              <a:pathLst>
                <a:path h="756744" w="2522941">
                  <a:moveTo>
                    <a:pt x="41218" y="0"/>
                  </a:moveTo>
                  <a:lnTo>
                    <a:pt x="2481723" y="0"/>
                  </a:lnTo>
                  <a:cubicBezTo>
                    <a:pt x="2504487" y="0"/>
                    <a:pt x="2522941" y="18454"/>
                    <a:pt x="2522941" y="41218"/>
                  </a:cubicBezTo>
                  <a:lnTo>
                    <a:pt x="2522941" y="715526"/>
                  </a:lnTo>
                  <a:cubicBezTo>
                    <a:pt x="2522941" y="738290"/>
                    <a:pt x="2504487" y="756744"/>
                    <a:pt x="2481723" y="756744"/>
                  </a:cubicBezTo>
                  <a:lnTo>
                    <a:pt x="41218" y="756744"/>
                  </a:lnTo>
                  <a:cubicBezTo>
                    <a:pt x="18454" y="756744"/>
                    <a:pt x="0" y="738290"/>
                    <a:pt x="0" y="715526"/>
                  </a:cubicBezTo>
                  <a:lnTo>
                    <a:pt x="0" y="41218"/>
                  </a:lnTo>
                  <a:cubicBezTo>
                    <a:pt x="0" y="18454"/>
                    <a:pt x="18454" y="0"/>
                    <a:pt x="41218" y="0"/>
                  </a:cubicBezTo>
                  <a:close/>
                </a:path>
              </a:pathLst>
            </a:custGeom>
            <a:solidFill>
              <a:srgbClr val="17726D"/>
            </a:solidFill>
          </p:spPr>
        </p:sp>
        <p:sp>
          <p:nvSpPr>
            <p:cNvPr name="TextBox 22" id="22"/>
            <p:cNvSpPr txBox="true"/>
            <p:nvPr/>
          </p:nvSpPr>
          <p:spPr>
            <a:xfrm>
              <a:off x="0" y="-95250"/>
              <a:ext cx="2522941" cy="851994"/>
            </a:xfrm>
            <a:prstGeom prst="rect">
              <a:avLst/>
            </a:prstGeom>
          </p:spPr>
          <p:txBody>
            <a:bodyPr anchor="ctr" rtlCol="false" tIns="50800" lIns="50800" bIns="50800" rIns="50800"/>
            <a:lstStyle/>
            <a:p>
              <a:pPr algn="l" marL="647700" indent="-323850" lvl="1">
                <a:lnSpc>
                  <a:spcPts val="4650"/>
                </a:lnSpc>
                <a:buAutoNum type="arabicPeriod" startAt="1"/>
              </a:pPr>
              <a:r>
                <a:rPr lang="en-US" sz="3000">
                  <a:solidFill>
                    <a:srgbClr val="FFFFFF"/>
                  </a:solidFill>
                  <a:latin typeface="Open Sans Medium"/>
                  <a:ea typeface="Open Sans Medium"/>
                  <a:cs typeface="Open Sans Medium"/>
                  <a:sym typeface="Open Sans Medium"/>
                </a:rPr>
                <a:t>Data cleaning </a:t>
              </a:r>
            </a:p>
            <a:p>
              <a:pPr algn="l" marL="647700" indent="-323850" lvl="1">
                <a:lnSpc>
                  <a:spcPts val="4650"/>
                </a:lnSpc>
                <a:buAutoNum type="arabicPeriod" startAt="1"/>
              </a:pPr>
              <a:r>
                <a:rPr lang="en-US" sz="3000">
                  <a:solidFill>
                    <a:srgbClr val="FFFFFF"/>
                  </a:solidFill>
                  <a:latin typeface="Open Sans Medium"/>
                  <a:ea typeface="Open Sans Medium"/>
                  <a:cs typeface="Open Sans Medium"/>
                  <a:sym typeface="Open Sans Medium"/>
                </a:rPr>
                <a:t>Data aggregation</a:t>
              </a:r>
            </a:p>
            <a:p>
              <a:pPr algn="l" marL="647700" indent="-323850" lvl="1">
                <a:lnSpc>
                  <a:spcPts val="4650"/>
                </a:lnSpc>
                <a:buAutoNum type="arabicPeriod" startAt="1"/>
              </a:pPr>
              <a:r>
                <a:rPr lang="en-US" sz="3000">
                  <a:solidFill>
                    <a:srgbClr val="FFFFFF"/>
                  </a:solidFill>
                  <a:latin typeface="Open Sans Medium"/>
                  <a:ea typeface="Open Sans Medium"/>
                  <a:cs typeface="Open Sans Medium"/>
                  <a:sym typeface="Open Sans Medium"/>
                </a:rPr>
                <a:t>Grouping the required data into datasets</a:t>
              </a:r>
            </a:p>
            <a:p>
              <a:pPr algn="l" marL="647700" indent="-323850" lvl="1">
                <a:lnSpc>
                  <a:spcPts val="4650"/>
                </a:lnSpc>
                <a:buAutoNum type="arabicPeriod" startAt="1"/>
              </a:pPr>
              <a:r>
                <a:rPr lang="en-US" sz="3000">
                  <a:solidFill>
                    <a:srgbClr val="FFFFFF"/>
                  </a:solidFill>
                  <a:latin typeface="Open Sans Medium"/>
                  <a:ea typeface="Open Sans Medium"/>
                  <a:cs typeface="Open Sans Medium"/>
                  <a:sym typeface="Open Sans Medium"/>
                </a:rPr>
                <a:t>merge datasets</a:t>
              </a:r>
            </a:p>
          </p:txBody>
        </p:sp>
      </p:grpSp>
      <p:grpSp>
        <p:nvGrpSpPr>
          <p:cNvPr name="Group 23" id="23"/>
          <p:cNvGrpSpPr/>
          <p:nvPr/>
        </p:nvGrpSpPr>
        <p:grpSpPr>
          <a:xfrm rot="0">
            <a:off x="5814381" y="2704770"/>
            <a:ext cx="2351646" cy="235164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7726D"/>
            </a:solidFill>
          </p:spPr>
        </p:sp>
        <p:sp>
          <p:nvSpPr>
            <p:cNvPr name="TextBox 25" id="25"/>
            <p:cNvSpPr txBox="true"/>
            <p:nvPr/>
          </p:nvSpPr>
          <p:spPr>
            <a:xfrm>
              <a:off x="0" y="155575"/>
              <a:ext cx="711200" cy="454025"/>
            </a:xfrm>
            <a:prstGeom prst="rect">
              <a:avLst/>
            </a:prstGeom>
          </p:spPr>
          <p:txBody>
            <a:bodyPr anchor="ctr" rtlCol="false" tIns="50800" lIns="50800" bIns="50800" rIns="50800"/>
            <a:lstStyle/>
            <a:p>
              <a:pPr algn="ctr">
                <a:lnSpc>
                  <a:spcPts val="2479"/>
                </a:lnSpc>
              </a:pPr>
            </a:p>
          </p:txBody>
        </p:sp>
      </p:grpSp>
      <p:sp>
        <p:nvSpPr>
          <p:cNvPr name="TextBox 26" id="26"/>
          <p:cNvSpPr txBox="true"/>
          <p:nvPr/>
        </p:nvSpPr>
        <p:spPr>
          <a:xfrm rot="0">
            <a:off x="418517" y="644489"/>
            <a:ext cx="9272707"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ea typeface="Canva Sans Bold"/>
                <a:cs typeface="Canva Sans Bold"/>
                <a:sym typeface="Canva Sans Bold"/>
              </a:rPr>
              <a:t>Platforms used for data prep</a:t>
            </a:r>
          </a:p>
        </p:txBody>
      </p:sp>
      <p:grpSp>
        <p:nvGrpSpPr>
          <p:cNvPr name="Group 27" id="27"/>
          <p:cNvGrpSpPr/>
          <p:nvPr/>
        </p:nvGrpSpPr>
        <p:grpSpPr>
          <a:xfrm rot="0">
            <a:off x="850604" y="5984774"/>
            <a:ext cx="4717849" cy="2873263"/>
            <a:chOff x="0" y="0"/>
            <a:chExt cx="1242561" cy="756744"/>
          </a:xfrm>
        </p:grpSpPr>
        <p:sp>
          <p:nvSpPr>
            <p:cNvPr name="Freeform 28" id="28"/>
            <p:cNvSpPr/>
            <p:nvPr/>
          </p:nvSpPr>
          <p:spPr>
            <a:xfrm flipH="false" flipV="false" rot="0">
              <a:off x="0" y="0"/>
              <a:ext cx="1242561" cy="756744"/>
            </a:xfrm>
            <a:custGeom>
              <a:avLst/>
              <a:gdLst/>
              <a:ahLst/>
              <a:cxnLst/>
              <a:rect r="r" b="b" t="t" l="l"/>
              <a:pathLst>
                <a:path h="756744" w="1242561">
                  <a:moveTo>
                    <a:pt x="83690" y="0"/>
                  </a:moveTo>
                  <a:lnTo>
                    <a:pt x="1158871" y="0"/>
                  </a:lnTo>
                  <a:cubicBezTo>
                    <a:pt x="1205092" y="0"/>
                    <a:pt x="1242561" y="37469"/>
                    <a:pt x="1242561" y="83690"/>
                  </a:cubicBezTo>
                  <a:lnTo>
                    <a:pt x="1242561" y="673054"/>
                  </a:lnTo>
                  <a:cubicBezTo>
                    <a:pt x="1242561" y="719275"/>
                    <a:pt x="1205092" y="756744"/>
                    <a:pt x="1158871" y="756744"/>
                  </a:cubicBezTo>
                  <a:lnTo>
                    <a:pt x="83690" y="756744"/>
                  </a:lnTo>
                  <a:cubicBezTo>
                    <a:pt x="61494" y="756744"/>
                    <a:pt x="40207" y="747927"/>
                    <a:pt x="24512" y="732232"/>
                  </a:cubicBezTo>
                  <a:cubicBezTo>
                    <a:pt x="8817" y="716537"/>
                    <a:pt x="0" y="695250"/>
                    <a:pt x="0" y="673054"/>
                  </a:cubicBezTo>
                  <a:lnTo>
                    <a:pt x="0" y="83690"/>
                  </a:lnTo>
                  <a:cubicBezTo>
                    <a:pt x="0" y="37469"/>
                    <a:pt x="37469" y="0"/>
                    <a:pt x="83690" y="0"/>
                  </a:cubicBezTo>
                  <a:close/>
                </a:path>
              </a:pathLst>
            </a:custGeom>
            <a:solidFill>
              <a:srgbClr val="17726D"/>
            </a:solidFill>
          </p:spPr>
        </p:sp>
        <p:sp>
          <p:nvSpPr>
            <p:cNvPr name="TextBox 29" id="29"/>
            <p:cNvSpPr txBox="true"/>
            <p:nvPr/>
          </p:nvSpPr>
          <p:spPr>
            <a:xfrm>
              <a:off x="0" y="-95250"/>
              <a:ext cx="1242561" cy="851994"/>
            </a:xfrm>
            <a:prstGeom prst="rect">
              <a:avLst/>
            </a:prstGeom>
          </p:spPr>
          <p:txBody>
            <a:bodyPr anchor="ctr" rtlCol="false" tIns="50800" lIns="50800" bIns="50800" rIns="50800"/>
            <a:lstStyle/>
            <a:p>
              <a:pPr algn="ctr">
                <a:lnSpc>
                  <a:spcPts val="4650"/>
                </a:lnSpc>
              </a:pPr>
              <a:r>
                <a:rPr lang="en-US" sz="3000">
                  <a:solidFill>
                    <a:srgbClr val="FFFFFF"/>
                  </a:solidFill>
                  <a:latin typeface="Open Sans Medium"/>
                  <a:ea typeface="Open Sans Medium"/>
                  <a:cs typeface="Open Sans Medium"/>
                  <a:sym typeface="Open Sans Medium"/>
                </a:rPr>
                <a:t>PowerBI/Power query editor</a:t>
              </a:r>
            </a:p>
          </p:txBody>
        </p:sp>
      </p:grpSp>
      <p:grpSp>
        <p:nvGrpSpPr>
          <p:cNvPr name="Group 30" id="30"/>
          <p:cNvGrpSpPr/>
          <p:nvPr/>
        </p:nvGrpSpPr>
        <p:grpSpPr>
          <a:xfrm rot="0">
            <a:off x="5814381" y="6245582"/>
            <a:ext cx="2351646" cy="235164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7726D"/>
            </a:solidFill>
          </p:spPr>
        </p:sp>
        <p:sp>
          <p:nvSpPr>
            <p:cNvPr name="TextBox 32" id="32"/>
            <p:cNvSpPr txBox="true"/>
            <p:nvPr/>
          </p:nvSpPr>
          <p:spPr>
            <a:xfrm>
              <a:off x="0" y="155575"/>
              <a:ext cx="711200" cy="454025"/>
            </a:xfrm>
            <a:prstGeom prst="rect">
              <a:avLst/>
            </a:prstGeom>
          </p:spPr>
          <p:txBody>
            <a:bodyPr anchor="ctr" rtlCol="false" tIns="50800" lIns="50800" bIns="50800" rIns="50800"/>
            <a:lstStyle/>
            <a:p>
              <a:pPr algn="ctr">
                <a:lnSpc>
                  <a:spcPts val="2479"/>
                </a:lnSpc>
              </a:pPr>
            </a:p>
          </p:txBody>
        </p:sp>
      </p:grpSp>
      <p:grpSp>
        <p:nvGrpSpPr>
          <p:cNvPr name="Group 33" id="33"/>
          <p:cNvGrpSpPr/>
          <p:nvPr/>
        </p:nvGrpSpPr>
        <p:grpSpPr>
          <a:xfrm rot="0">
            <a:off x="8411956" y="5984774"/>
            <a:ext cx="9579292" cy="2873263"/>
            <a:chOff x="0" y="0"/>
            <a:chExt cx="2522941" cy="756744"/>
          </a:xfrm>
        </p:grpSpPr>
        <p:sp>
          <p:nvSpPr>
            <p:cNvPr name="Freeform 34" id="34"/>
            <p:cNvSpPr/>
            <p:nvPr/>
          </p:nvSpPr>
          <p:spPr>
            <a:xfrm flipH="false" flipV="false" rot="0">
              <a:off x="0" y="0"/>
              <a:ext cx="2522941" cy="756744"/>
            </a:xfrm>
            <a:custGeom>
              <a:avLst/>
              <a:gdLst/>
              <a:ahLst/>
              <a:cxnLst/>
              <a:rect r="r" b="b" t="t" l="l"/>
              <a:pathLst>
                <a:path h="756744" w="2522941">
                  <a:moveTo>
                    <a:pt x="41218" y="0"/>
                  </a:moveTo>
                  <a:lnTo>
                    <a:pt x="2481723" y="0"/>
                  </a:lnTo>
                  <a:cubicBezTo>
                    <a:pt x="2504487" y="0"/>
                    <a:pt x="2522941" y="18454"/>
                    <a:pt x="2522941" y="41218"/>
                  </a:cubicBezTo>
                  <a:lnTo>
                    <a:pt x="2522941" y="715526"/>
                  </a:lnTo>
                  <a:cubicBezTo>
                    <a:pt x="2522941" y="738290"/>
                    <a:pt x="2504487" y="756744"/>
                    <a:pt x="2481723" y="756744"/>
                  </a:cubicBezTo>
                  <a:lnTo>
                    <a:pt x="41218" y="756744"/>
                  </a:lnTo>
                  <a:cubicBezTo>
                    <a:pt x="18454" y="756744"/>
                    <a:pt x="0" y="738290"/>
                    <a:pt x="0" y="715526"/>
                  </a:cubicBezTo>
                  <a:lnTo>
                    <a:pt x="0" y="41218"/>
                  </a:lnTo>
                  <a:cubicBezTo>
                    <a:pt x="0" y="18454"/>
                    <a:pt x="18454" y="0"/>
                    <a:pt x="41218" y="0"/>
                  </a:cubicBezTo>
                  <a:close/>
                </a:path>
              </a:pathLst>
            </a:custGeom>
            <a:solidFill>
              <a:srgbClr val="17726D"/>
            </a:solidFill>
          </p:spPr>
        </p:sp>
        <p:sp>
          <p:nvSpPr>
            <p:cNvPr name="TextBox 35" id="35"/>
            <p:cNvSpPr txBox="true"/>
            <p:nvPr/>
          </p:nvSpPr>
          <p:spPr>
            <a:xfrm>
              <a:off x="0" y="-95250"/>
              <a:ext cx="2522941" cy="851994"/>
            </a:xfrm>
            <a:prstGeom prst="rect">
              <a:avLst/>
            </a:prstGeom>
          </p:spPr>
          <p:txBody>
            <a:bodyPr anchor="ctr" rtlCol="false" tIns="50800" lIns="50800" bIns="50800" rIns="50800"/>
            <a:lstStyle/>
            <a:p>
              <a:pPr algn="l" marL="647700" indent="-323850" lvl="1">
                <a:lnSpc>
                  <a:spcPts val="4650"/>
                </a:lnSpc>
                <a:buAutoNum type="arabicPeriod" startAt="1"/>
              </a:pPr>
              <a:r>
                <a:rPr lang="en-US" sz="3000">
                  <a:solidFill>
                    <a:srgbClr val="FFFFFF"/>
                  </a:solidFill>
                  <a:latin typeface="Open Sans Medium"/>
                  <a:ea typeface="Open Sans Medium"/>
                  <a:cs typeface="Open Sans Medium"/>
                  <a:sym typeface="Open Sans Medium"/>
                </a:rPr>
                <a:t>Transform the data into the format we want</a:t>
              </a:r>
            </a:p>
            <a:p>
              <a:pPr algn="l" marL="647700" indent="-323850" lvl="1">
                <a:lnSpc>
                  <a:spcPts val="4650"/>
                </a:lnSpc>
                <a:buAutoNum type="arabicPeriod" startAt="1"/>
              </a:pPr>
              <a:r>
                <a:rPr lang="en-US" sz="3000">
                  <a:solidFill>
                    <a:srgbClr val="FFFFFF"/>
                  </a:solidFill>
                  <a:latin typeface="Open Sans Medium"/>
                  <a:ea typeface="Open Sans Medium"/>
                  <a:cs typeface="Open Sans Medium"/>
                  <a:sym typeface="Open Sans Medium"/>
                </a:rPr>
                <a:t>Visualise our data in charts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64634"/>
            <a:ext cx="18288000" cy="1322366"/>
            <a:chOff x="0" y="0"/>
            <a:chExt cx="4816593" cy="348278"/>
          </a:xfrm>
        </p:grpSpPr>
        <p:sp>
          <p:nvSpPr>
            <p:cNvPr name="Freeform 3" id="3"/>
            <p:cNvSpPr/>
            <p:nvPr/>
          </p:nvSpPr>
          <p:spPr>
            <a:xfrm flipH="false" flipV="false" rot="0">
              <a:off x="0" y="0"/>
              <a:ext cx="4816592" cy="348278"/>
            </a:xfrm>
            <a:custGeom>
              <a:avLst/>
              <a:gdLst/>
              <a:ahLst/>
              <a:cxnLst/>
              <a:rect r="r" b="b" t="t" l="l"/>
              <a:pathLst>
                <a:path h="348278" w="4816592">
                  <a:moveTo>
                    <a:pt x="0" y="0"/>
                  </a:moveTo>
                  <a:lnTo>
                    <a:pt x="4816592" y="0"/>
                  </a:lnTo>
                  <a:lnTo>
                    <a:pt x="4816592" y="348278"/>
                  </a:lnTo>
                  <a:lnTo>
                    <a:pt x="0" y="348278"/>
                  </a:lnTo>
                  <a:close/>
                </a:path>
              </a:pathLst>
            </a:custGeom>
            <a:solidFill>
              <a:srgbClr val="17726D"/>
            </a:solidFill>
          </p:spPr>
        </p:sp>
        <p:sp>
          <p:nvSpPr>
            <p:cNvPr name="TextBox 4" id="4"/>
            <p:cNvSpPr txBox="true"/>
            <p:nvPr/>
          </p:nvSpPr>
          <p:spPr>
            <a:xfrm>
              <a:off x="0" y="-47625"/>
              <a:ext cx="4816593" cy="39590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473811" y="4292992"/>
            <a:ext cx="6562434" cy="1701015"/>
            <a:chOff x="0" y="0"/>
            <a:chExt cx="1728378" cy="448004"/>
          </a:xfrm>
        </p:grpSpPr>
        <p:sp>
          <p:nvSpPr>
            <p:cNvPr name="Freeform 9" id="9"/>
            <p:cNvSpPr/>
            <p:nvPr/>
          </p:nvSpPr>
          <p:spPr>
            <a:xfrm flipH="false" flipV="false" rot="0">
              <a:off x="0" y="0"/>
              <a:ext cx="1728378" cy="448004"/>
            </a:xfrm>
            <a:custGeom>
              <a:avLst/>
              <a:gdLst/>
              <a:ahLst/>
              <a:cxnLst/>
              <a:rect r="r" b="b" t="t" l="l"/>
              <a:pathLst>
                <a:path h="448004" w="1728378">
                  <a:moveTo>
                    <a:pt x="0" y="0"/>
                  </a:moveTo>
                  <a:lnTo>
                    <a:pt x="1728378" y="0"/>
                  </a:lnTo>
                  <a:lnTo>
                    <a:pt x="1728378" y="448004"/>
                  </a:lnTo>
                  <a:lnTo>
                    <a:pt x="0" y="448004"/>
                  </a:lnTo>
                  <a:close/>
                </a:path>
              </a:pathLst>
            </a:custGeom>
            <a:solidFill>
              <a:srgbClr val="04244E"/>
            </a:solidFill>
          </p:spPr>
        </p:sp>
        <p:sp>
          <p:nvSpPr>
            <p:cNvPr name="TextBox 10" id="10"/>
            <p:cNvSpPr txBox="true"/>
            <p:nvPr/>
          </p:nvSpPr>
          <p:spPr>
            <a:xfrm>
              <a:off x="0" y="-133350"/>
              <a:ext cx="1728378" cy="581354"/>
            </a:xfrm>
            <a:prstGeom prst="rect">
              <a:avLst/>
            </a:prstGeom>
          </p:spPr>
          <p:txBody>
            <a:bodyPr anchor="ctr" rtlCol="false" tIns="50800" lIns="50800" bIns="50800" rIns="50800"/>
            <a:lstStyle/>
            <a:p>
              <a:pPr algn="ctr">
                <a:lnSpc>
                  <a:spcPts val="6199"/>
                </a:lnSpc>
              </a:pPr>
              <a:r>
                <a:rPr lang="en-US" sz="3999">
                  <a:solidFill>
                    <a:srgbClr val="FFFFFF"/>
                  </a:solidFill>
                  <a:latin typeface="Open Sans Bold"/>
                  <a:ea typeface="Open Sans Bold"/>
                  <a:cs typeface="Open Sans Bold"/>
                  <a:sym typeface="Open Sans Bold"/>
                </a:rPr>
                <a:t>Our World In Data</a:t>
              </a:r>
            </a:p>
          </p:txBody>
        </p:sp>
      </p:grpSp>
      <p:grpSp>
        <p:nvGrpSpPr>
          <p:cNvPr name="Group 11" id="11"/>
          <p:cNvGrpSpPr/>
          <p:nvPr/>
        </p:nvGrpSpPr>
        <p:grpSpPr>
          <a:xfrm rot="0">
            <a:off x="446476" y="2095888"/>
            <a:ext cx="6562434" cy="1572594"/>
            <a:chOff x="0" y="0"/>
            <a:chExt cx="1728378" cy="414181"/>
          </a:xfrm>
        </p:grpSpPr>
        <p:sp>
          <p:nvSpPr>
            <p:cNvPr name="Freeform 12" id="12"/>
            <p:cNvSpPr/>
            <p:nvPr/>
          </p:nvSpPr>
          <p:spPr>
            <a:xfrm flipH="false" flipV="false" rot="0">
              <a:off x="0" y="0"/>
              <a:ext cx="1728378" cy="414181"/>
            </a:xfrm>
            <a:custGeom>
              <a:avLst/>
              <a:gdLst/>
              <a:ahLst/>
              <a:cxnLst/>
              <a:rect r="r" b="b" t="t" l="l"/>
              <a:pathLst>
                <a:path h="414181" w="1728378">
                  <a:moveTo>
                    <a:pt x="0" y="0"/>
                  </a:moveTo>
                  <a:lnTo>
                    <a:pt x="1728378" y="0"/>
                  </a:lnTo>
                  <a:lnTo>
                    <a:pt x="1728378" y="414181"/>
                  </a:lnTo>
                  <a:lnTo>
                    <a:pt x="0" y="414181"/>
                  </a:lnTo>
                  <a:close/>
                </a:path>
              </a:pathLst>
            </a:custGeom>
            <a:solidFill>
              <a:srgbClr val="53A6F2"/>
            </a:solidFill>
          </p:spPr>
        </p:sp>
        <p:sp>
          <p:nvSpPr>
            <p:cNvPr name="TextBox 13" id="13"/>
            <p:cNvSpPr txBox="true"/>
            <p:nvPr/>
          </p:nvSpPr>
          <p:spPr>
            <a:xfrm>
              <a:off x="0" y="-133350"/>
              <a:ext cx="1728378" cy="547531"/>
            </a:xfrm>
            <a:prstGeom prst="rect">
              <a:avLst/>
            </a:prstGeom>
          </p:spPr>
          <p:txBody>
            <a:bodyPr anchor="ctr" rtlCol="false" tIns="50800" lIns="50800" bIns="50800" rIns="50800"/>
            <a:lstStyle/>
            <a:p>
              <a:pPr algn="ctr">
                <a:lnSpc>
                  <a:spcPts val="6199"/>
                </a:lnSpc>
              </a:pPr>
              <a:r>
                <a:rPr lang="en-US" sz="3999">
                  <a:solidFill>
                    <a:srgbClr val="FFFFFF"/>
                  </a:solidFill>
                  <a:latin typeface="Open Sans Bold"/>
                  <a:ea typeface="Open Sans Bold"/>
                  <a:cs typeface="Open Sans Bold"/>
                  <a:sym typeface="Open Sans Bold"/>
                </a:rPr>
                <a:t>EDGAR</a:t>
              </a:r>
            </a:p>
          </p:txBody>
        </p:sp>
      </p:grpSp>
      <p:sp>
        <p:nvSpPr>
          <p:cNvPr name="Freeform 14" id="14"/>
          <p:cNvSpPr/>
          <p:nvPr/>
        </p:nvSpPr>
        <p:spPr>
          <a:xfrm flipH="false" flipV="false" rot="-1771451">
            <a:off x="7062523" y="3851250"/>
            <a:ext cx="1544129" cy="436217"/>
          </a:xfrm>
          <a:custGeom>
            <a:avLst/>
            <a:gdLst/>
            <a:ahLst/>
            <a:cxnLst/>
            <a:rect r="r" b="b" t="t" l="l"/>
            <a:pathLst>
              <a:path h="436217" w="1544129">
                <a:moveTo>
                  <a:pt x="0" y="0"/>
                </a:moveTo>
                <a:lnTo>
                  <a:pt x="1544129" y="0"/>
                </a:lnTo>
                <a:lnTo>
                  <a:pt x="1544129" y="436217"/>
                </a:lnTo>
                <a:lnTo>
                  <a:pt x="0" y="4362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7945249" y="1013231"/>
            <a:ext cx="10082966" cy="3448051"/>
          </a:xfrm>
          <a:prstGeom prst="rect">
            <a:avLst/>
          </a:prstGeom>
        </p:spPr>
        <p:txBody>
          <a:bodyPr anchor="t" rtlCol="false" tIns="0" lIns="0" bIns="0" rIns="0">
            <a:spAutoFit/>
          </a:bodyPr>
          <a:lstStyle/>
          <a:p>
            <a:pPr algn="l">
              <a:lnSpc>
                <a:spcPts val="4649"/>
              </a:lnSpc>
            </a:pPr>
          </a:p>
          <a:p>
            <a:pPr algn="l" marL="647697" indent="-323848" lvl="1">
              <a:lnSpc>
                <a:spcPts val="4649"/>
              </a:lnSpc>
              <a:buFont typeface="Arial"/>
              <a:buChar char="•"/>
            </a:pPr>
            <a:r>
              <a:rPr lang="en-US" sz="2999">
                <a:solidFill>
                  <a:srgbClr val="000000"/>
                </a:solidFill>
                <a:latin typeface="Open Sans Medium"/>
                <a:ea typeface="Open Sans Medium"/>
                <a:cs typeface="Open Sans Medium"/>
                <a:sym typeface="Open Sans Medium"/>
              </a:rPr>
              <a:t>EDGAR - The Emissions Database for Global Atmospheric Research (europa.eu)</a:t>
            </a:r>
          </a:p>
          <a:p>
            <a:pPr algn="l" marL="647697" indent="-323848" lvl="1">
              <a:lnSpc>
                <a:spcPts val="4649"/>
              </a:lnSpc>
              <a:buFont typeface="Arial"/>
              <a:buChar char="•"/>
            </a:pPr>
            <a:r>
              <a:rPr lang="en-US" sz="2999">
                <a:solidFill>
                  <a:srgbClr val="000000"/>
                </a:solidFill>
                <a:latin typeface="Open Sans Medium"/>
                <a:ea typeface="Open Sans Medium"/>
                <a:cs typeface="Open Sans Medium"/>
                <a:sym typeface="Open Sans Medium"/>
              </a:rPr>
              <a:t>https://ourworldindata.org/population-growth (ourworldindata.org)</a:t>
            </a:r>
          </a:p>
          <a:p>
            <a:pPr algn="l" marL="647697" indent="-323848" lvl="1">
              <a:lnSpc>
                <a:spcPts val="4649"/>
              </a:lnSpc>
              <a:buFont typeface="Arial"/>
              <a:buChar char="•"/>
            </a:pPr>
            <a:r>
              <a:rPr lang="en-US" sz="2999">
                <a:solidFill>
                  <a:srgbClr val="000000"/>
                </a:solidFill>
                <a:latin typeface="Open Sans Medium"/>
                <a:ea typeface="Open Sans Medium"/>
                <a:cs typeface="Open Sans Medium"/>
                <a:sym typeface="Open Sans Medium"/>
                <a:hlinkClick r:id="rId4" tooltip="https://data.worldbank.org/indicator/NY.GDP.MKTP.CD"/>
              </a:rPr>
              <a:t>GDP (current US$) | Data (worldbank.org)</a:t>
            </a:r>
          </a:p>
        </p:txBody>
      </p:sp>
      <p:sp>
        <p:nvSpPr>
          <p:cNvPr name="TextBox 16" id="16"/>
          <p:cNvSpPr txBox="true"/>
          <p:nvPr/>
        </p:nvSpPr>
        <p:spPr>
          <a:xfrm rot="0">
            <a:off x="8132422" y="5173307"/>
            <a:ext cx="8511860" cy="4018915"/>
          </a:xfrm>
          <a:prstGeom prst="rect">
            <a:avLst/>
          </a:prstGeom>
        </p:spPr>
        <p:txBody>
          <a:bodyPr anchor="t" rtlCol="false" tIns="0" lIns="0" bIns="0" rIns="0">
            <a:spAutoFit/>
          </a:bodyPr>
          <a:lstStyle/>
          <a:p>
            <a:pPr algn="l" marL="647700" indent="-323850" lvl="1">
              <a:lnSpc>
                <a:spcPts val="4650"/>
              </a:lnSpc>
              <a:buFont typeface="Arial"/>
              <a:buChar char="•"/>
            </a:pPr>
            <a:r>
              <a:rPr lang="en-US" sz="3000">
                <a:solidFill>
                  <a:srgbClr val="000000"/>
                </a:solidFill>
                <a:latin typeface="Open Sans"/>
                <a:ea typeface="Open Sans"/>
                <a:cs typeface="Open Sans"/>
                <a:sym typeface="Open Sans"/>
              </a:rPr>
              <a:t>co2_emission_countries.csv:   </a:t>
            </a:r>
          </a:p>
          <a:p>
            <a:pPr algn="l" marL="647700" indent="-323850" lvl="1">
              <a:lnSpc>
                <a:spcPts val="4650"/>
              </a:lnSpc>
              <a:buFont typeface="Arial"/>
              <a:buChar char="•"/>
            </a:pPr>
            <a:r>
              <a:rPr lang="en-US" sz="3000">
                <a:solidFill>
                  <a:srgbClr val="000000"/>
                </a:solidFill>
                <a:latin typeface="Open Sans"/>
                <a:ea typeface="Open Sans"/>
                <a:cs typeface="Open Sans"/>
                <a:sym typeface="Open Sans"/>
              </a:rPr>
              <a:t>co2_per_capita_countries.csv:</a:t>
            </a:r>
          </a:p>
          <a:p>
            <a:pPr algn="l" marL="647700" indent="-323850" lvl="1">
              <a:lnSpc>
                <a:spcPts val="4650"/>
              </a:lnSpc>
              <a:buFont typeface="Arial"/>
              <a:buChar char="•"/>
            </a:pPr>
            <a:r>
              <a:rPr lang="en-US" sz="3000">
                <a:solidFill>
                  <a:srgbClr val="000000"/>
                </a:solidFill>
                <a:latin typeface="Open Sans"/>
                <a:ea typeface="Open Sans"/>
                <a:cs typeface="Open Sans"/>
                <a:sym typeface="Open Sans"/>
              </a:rPr>
              <a:t>co2_per_gdp_countries.csv:  </a:t>
            </a:r>
          </a:p>
          <a:p>
            <a:pPr algn="l" marL="647700" indent="-323850" lvl="1">
              <a:lnSpc>
                <a:spcPts val="4650"/>
              </a:lnSpc>
              <a:buFont typeface="Arial"/>
              <a:buChar char="•"/>
            </a:pPr>
            <a:r>
              <a:rPr lang="en-US" sz="3000">
                <a:solidFill>
                  <a:srgbClr val="000000"/>
                </a:solidFill>
                <a:latin typeface="Open Sans"/>
                <a:ea typeface="Open Sans"/>
                <a:cs typeface="Open Sans"/>
                <a:sym typeface="Open Sans"/>
              </a:rPr>
              <a:t>co2_sector_countries.csv:</a:t>
            </a:r>
          </a:p>
          <a:p>
            <a:pPr algn="l" marL="647700" indent="-323850" lvl="1">
              <a:lnSpc>
                <a:spcPts val="4650"/>
              </a:lnSpc>
              <a:buFont typeface="Arial"/>
              <a:buChar char="•"/>
            </a:pPr>
            <a:r>
              <a:rPr lang="en-US" sz="3000">
                <a:solidFill>
                  <a:srgbClr val="000000"/>
                </a:solidFill>
                <a:latin typeface="Open Sans"/>
                <a:ea typeface="Open Sans"/>
                <a:cs typeface="Open Sans"/>
                <a:sym typeface="Open Sans"/>
              </a:rPr>
              <a:t>population.csv</a:t>
            </a:r>
          </a:p>
          <a:p>
            <a:pPr algn="l" marL="647700" indent="-323850" lvl="1">
              <a:lnSpc>
                <a:spcPts val="4650"/>
              </a:lnSpc>
              <a:buFont typeface="Arial"/>
              <a:buChar char="•"/>
            </a:pPr>
            <a:r>
              <a:rPr lang="en-US" sz="3000">
                <a:solidFill>
                  <a:srgbClr val="000000"/>
                </a:solidFill>
                <a:latin typeface="Open Sans"/>
                <a:ea typeface="Open Sans"/>
                <a:cs typeface="Open Sans"/>
                <a:sym typeface="Open Sans"/>
              </a:rPr>
              <a:t>gdp_countries</a:t>
            </a:r>
          </a:p>
          <a:p>
            <a:pPr algn="l">
              <a:lnSpc>
                <a:spcPts val="4029"/>
              </a:lnSpc>
            </a:pPr>
          </a:p>
        </p:txBody>
      </p:sp>
      <p:sp>
        <p:nvSpPr>
          <p:cNvPr name="Freeform 17" id="17"/>
          <p:cNvSpPr/>
          <p:nvPr/>
        </p:nvSpPr>
        <p:spPr>
          <a:xfrm flipH="false" flipV="false" rot="-1309429">
            <a:off x="6969636" y="2347572"/>
            <a:ext cx="1432030" cy="404548"/>
          </a:xfrm>
          <a:custGeom>
            <a:avLst/>
            <a:gdLst/>
            <a:ahLst/>
            <a:cxnLst/>
            <a:rect r="r" b="b" t="t" l="l"/>
            <a:pathLst>
              <a:path h="404548" w="1432030">
                <a:moveTo>
                  <a:pt x="0" y="0"/>
                </a:moveTo>
                <a:lnTo>
                  <a:pt x="1432030" y="0"/>
                </a:lnTo>
                <a:lnTo>
                  <a:pt x="1432030" y="404549"/>
                </a:lnTo>
                <a:lnTo>
                  <a:pt x="0" y="4045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8" id="18"/>
          <p:cNvSpPr/>
          <p:nvPr/>
        </p:nvSpPr>
        <p:spPr>
          <a:xfrm>
            <a:off x="7008910" y="2882185"/>
            <a:ext cx="936340" cy="3361934"/>
          </a:xfrm>
          <a:prstGeom prst="line">
            <a:avLst/>
          </a:prstGeom>
          <a:ln cap="flat" w="38100">
            <a:solidFill>
              <a:srgbClr val="000000"/>
            </a:solidFill>
            <a:prstDash val="solid"/>
            <a:headEnd type="none" len="sm" w="sm"/>
            <a:tailEnd type="arrow" len="sm" w="med"/>
          </a:ln>
        </p:spPr>
      </p:sp>
      <p:sp>
        <p:nvSpPr>
          <p:cNvPr name="AutoShape 19" id="19"/>
          <p:cNvSpPr/>
          <p:nvPr/>
        </p:nvSpPr>
        <p:spPr>
          <a:xfrm>
            <a:off x="7036245" y="5143500"/>
            <a:ext cx="1043035" cy="2748163"/>
          </a:xfrm>
          <a:prstGeom prst="line">
            <a:avLst/>
          </a:prstGeom>
          <a:ln cap="flat" w="38100">
            <a:solidFill>
              <a:srgbClr val="000000"/>
            </a:solidFill>
            <a:prstDash val="solid"/>
            <a:headEnd type="none" len="sm" w="sm"/>
            <a:tailEnd type="arrow" len="sm" w="med"/>
          </a:ln>
        </p:spPr>
      </p:sp>
      <p:sp>
        <p:nvSpPr>
          <p:cNvPr name="TextBox 20" id="20"/>
          <p:cNvSpPr txBox="true"/>
          <p:nvPr/>
        </p:nvSpPr>
        <p:spPr>
          <a:xfrm rot="0">
            <a:off x="8398916" y="921477"/>
            <a:ext cx="9552743" cy="584836"/>
          </a:xfrm>
          <a:prstGeom prst="rect">
            <a:avLst/>
          </a:prstGeom>
        </p:spPr>
        <p:txBody>
          <a:bodyPr anchor="t" rtlCol="false" tIns="0" lIns="0" bIns="0" rIns="0">
            <a:spAutoFit/>
          </a:bodyPr>
          <a:lstStyle/>
          <a:p>
            <a:pPr algn="l">
              <a:lnSpc>
                <a:spcPts val="4410"/>
              </a:lnSpc>
            </a:pPr>
            <a:r>
              <a:rPr lang="en-US" sz="4200">
                <a:solidFill>
                  <a:srgbClr val="17726D"/>
                </a:solidFill>
                <a:latin typeface="Inter Bold"/>
                <a:ea typeface="Inter Bold"/>
                <a:cs typeface="Inter Bold"/>
                <a:sym typeface="Inter Bold"/>
              </a:rPr>
              <a:t>USING DATASETS</a:t>
            </a:r>
          </a:p>
        </p:txBody>
      </p:sp>
      <p:sp>
        <p:nvSpPr>
          <p:cNvPr name="TextBox 21" id="21"/>
          <p:cNvSpPr txBox="true"/>
          <p:nvPr/>
        </p:nvSpPr>
        <p:spPr>
          <a:xfrm rot="0">
            <a:off x="8095494" y="4640742"/>
            <a:ext cx="9552743" cy="584836"/>
          </a:xfrm>
          <a:prstGeom prst="rect">
            <a:avLst/>
          </a:prstGeom>
        </p:spPr>
        <p:txBody>
          <a:bodyPr anchor="t" rtlCol="false" tIns="0" lIns="0" bIns="0" rIns="0">
            <a:spAutoFit/>
          </a:bodyPr>
          <a:lstStyle/>
          <a:p>
            <a:pPr algn="l">
              <a:lnSpc>
                <a:spcPts val="4410"/>
              </a:lnSpc>
            </a:pPr>
            <a:r>
              <a:rPr lang="en-US" sz="4200">
                <a:solidFill>
                  <a:srgbClr val="17726D"/>
                </a:solidFill>
                <a:latin typeface="Inter Bold"/>
                <a:ea typeface="Inter Bold"/>
                <a:cs typeface="Inter Bold"/>
                <a:sym typeface="Inter Bold"/>
              </a:rPr>
              <a:t>RENAME DATASETS</a:t>
            </a:r>
          </a:p>
        </p:txBody>
      </p:sp>
      <p:sp>
        <p:nvSpPr>
          <p:cNvPr name="TextBox 22" id="22"/>
          <p:cNvSpPr txBox="true"/>
          <p:nvPr/>
        </p:nvSpPr>
        <p:spPr>
          <a:xfrm rot="0">
            <a:off x="2344885" y="1237707"/>
            <a:ext cx="2765615" cy="584836"/>
          </a:xfrm>
          <a:prstGeom prst="rect">
            <a:avLst/>
          </a:prstGeom>
        </p:spPr>
        <p:txBody>
          <a:bodyPr anchor="t" rtlCol="false" tIns="0" lIns="0" bIns="0" rIns="0">
            <a:spAutoFit/>
          </a:bodyPr>
          <a:lstStyle/>
          <a:p>
            <a:pPr algn="l">
              <a:lnSpc>
                <a:spcPts val="4410"/>
              </a:lnSpc>
            </a:pPr>
            <a:r>
              <a:rPr lang="en-US" sz="4200">
                <a:solidFill>
                  <a:srgbClr val="17726D"/>
                </a:solidFill>
                <a:latin typeface="Inter Bold"/>
                <a:ea typeface="Inter Bold"/>
                <a:cs typeface="Inter Bold"/>
                <a:sym typeface="Inter Bold"/>
              </a:rPr>
              <a:t>WEBSITES</a:t>
            </a:r>
          </a:p>
        </p:txBody>
      </p:sp>
      <p:sp>
        <p:nvSpPr>
          <p:cNvPr name="AutoShape 23" id="23"/>
          <p:cNvSpPr/>
          <p:nvPr/>
        </p:nvSpPr>
        <p:spPr>
          <a:xfrm>
            <a:off x="8132422" y="5268573"/>
            <a:ext cx="0" cy="2357382"/>
          </a:xfrm>
          <a:prstGeom prst="line">
            <a:avLst/>
          </a:prstGeom>
          <a:ln cap="flat" w="38100">
            <a:solidFill>
              <a:srgbClr val="000000"/>
            </a:solidFill>
            <a:prstDash val="solid"/>
            <a:headEnd type="none" len="sm" w="sm"/>
            <a:tailEnd type="none" len="sm" w="sm"/>
          </a:ln>
        </p:spPr>
      </p:sp>
      <p:sp>
        <p:nvSpPr>
          <p:cNvPr name="AutoShape 24" id="24"/>
          <p:cNvSpPr/>
          <p:nvPr/>
        </p:nvSpPr>
        <p:spPr>
          <a:xfrm>
            <a:off x="8119142" y="5264075"/>
            <a:ext cx="6053212" cy="4482"/>
          </a:xfrm>
          <a:prstGeom prst="line">
            <a:avLst/>
          </a:prstGeom>
          <a:ln cap="flat" w="38100">
            <a:solidFill>
              <a:srgbClr val="000000"/>
            </a:solidFill>
            <a:prstDash val="solid"/>
            <a:headEnd type="none" len="sm" w="sm"/>
            <a:tailEnd type="none" len="sm" w="sm"/>
          </a:ln>
        </p:spPr>
      </p:sp>
      <p:sp>
        <p:nvSpPr>
          <p:cNvPr name="AutoShape 25" id="25"/>
          <p:cNvSpPr/>
          <p:nvPr/>
        </p:nvSpPr>
        <p:spPr>
          <a:xfrm>
            <a:off x="8157532" y="7568694"/>
            <a:ext cx="6014822" cy="30690"/>
          </a:xfrm>
          <a:prstGeom prst="line">
            <a:avLst/>
          </a:prstGeom>
          <a:ln cap="flat" w="38100">
            <a:solidFill>
              <a:srgbClr val="000000"/>
            </a:solidFill>
            <a:prstDash val="solid"/>
            <a:headEnd type="none" len="sm" w="sm"/>
            <a:tailEnd type="none" len="sm" w="sm"/>
          </a:ln>
        </p:spPr>
      </p:sp>
      <p:sp>
        <p:nvSpPr>
          <p:cNvPr name="AutoShape 26" id="26"/>
          <p:cNvSpPr/>
          <p:nvPr/>
        </p:nvSpPr>
        <p:spPr>
          <a:xfrm>
            <a:off x="14172354" y="5268573"/>
            <a:ext cx="0" cy="2300121"/>
          </a:xfrm>
          <a:prstGeom prst="line">
            <a:avLst/>
          </a:prstGeom>
          <a:ln cap="flat" w="38100">
            <a:solidFill>
              <a:srgbClr val="000000"/>
            </a:solidFill>
            <a:prstDash val="solid"/>
            <a:headEnd type="none" len="sm" w="sm"/>
            <a:tailEnd type="none" len="sm" w="sm"/>
          </a:ln>
        </p:spPr>
      </p:sp>
      <p:grpSp>
        <p:nvGrpSpPr>
          <p:cNvPr name="Group 27" id="27"/>
          <p:cNvGrpSpPr/>
          <p:nvPr/>
        </p:nvGrpSpPr>
        <p:grpSpPr>
          <a:xfrm rot="0">
            <a:off x="446476" y="6603608"/>
            <a:ext cx="6562434" cy="1701015"/>
            <a:chOff x="0" y="0"/>
            <a:chExt cx="1728378" cy="448004"/>
          </a:xfrm>
        </p:grpSpPr>
        <p:sp>
          <p:nvSpPr>
            <p:cNvPr name="Freeform 28" id="28"/>
            <p:cNvSpPr/>
            <p:nvPr/>
          </p:nvSpPr>
          <p:spPr>
            <a:xfrm flipH="false" flipV="false" rot="0">
              <a:off x="0" y="0"/>
              <a:ext cx="1728378" cy="448004"/>
            </a:xfrm>
            <a:custGeom>
              <a:avLst/>
              <a:gdLst/>
              <a:ahLst/>
              <a:cxnLst/>
              <a:rect r="r" b="b" t="t" l="l"/>
              <a:pathLst>
                <a:path h="448004" w="1728378">
                  <a:moveTo>
                    <a:pt x="0" y="0"/>
                  </a:moveTo>
                  <a:lnTo>
                    <a:pt x="1728378" y="0"/>
                  </a:lnTo>
                  <a:lnTo>
                    <a:pt x="1728378" y="448004"/>
                  </a:lnTo>
                  <a:lnTo>
                    <a:pt x="0" y="448004"/>
                  </a:lnTo>
                  <a:close/>
                </a:path>
              </a:pathLst>
            </a:custGeom>
            <a:solidFill>
              <a:srgbClr val="E66634"/>
            </a:solidFill>
          </p:spPr>
        </p:sp>
        <p:sp>
          <p:nvSpPr>
            <p:cNvPr name="TextBox 29" id="29"/>
            <p:cNvSpPr txBox="true"/>
            <p:nvPr/>
          </p:nvSpPr>
          <p:spPr>
            <a:xfrm>
              <a:off x="0" y="-133350"/>
              <a:ext cx="1728378" cy="581354"/>
            </a:xfrm>
            <a:prstGeom prst="rect">
              <a:avLst/>
            </a:prstGeom>
          </p:spPr>
          <p:txBody>
            <a:bodyPr anchor="ctr" rtlCol="false" tIns="50800" lIns="50800" bIns="50800" rIns="50800"/>
            <a:lstStyle/>
            <a:p>
              <a:pPr algn="ctr">
                <a:lnSpc>
                  <a:spcPts val="6199"/>
                </a:lnSpc>
              </a:pPr>
              <a:r>
                <a:rPr lang="en-US" sz="3999">
                  <a:solidFill>
                    <a:srgbClr val="FFFFFF"/>
                  </a:solidFill>
                  <a:latin typeface="Open Sans Bold"/>
                  <a:ea typeface="Open Sans Bold"/>
                  <a:cs typeface="Open Sans Bold"/>
                  <a:sym typeface="Open Sans Bold"/>
                </a:rPr>
                <a:t>World Bank</a:t>
              </a:r>
            </a:p>
          </p:txBody>
        </p:sp>
      </p:grpSp>
      <p:sp>
        <p:nvSpPr>
          <p:cNvPr name="AutoShape 30" id="30"/>
          <p:cNvSpPr/>
          <p:nvPr/>
        </p:nvSpPr>
        <p:spPr>
          <a:xfrm flipV="true">
            <a:off x="7008910" y="4331244"/>
            <a:ext cx="1199122" cy="3122872"/>
          </a:xfrm>
          <a:prstGeom prst="line">
            <a:avLst/>
          </a:prstGeom>
          <a:ln cap="flat" w="38100">
            <a:solidFill>
              <a:srgbClr val="000000"/>
            </a:solidFill>
            <a:prstDash val="solid"/>
            <a:headEnd type="none" len="sm" w="sm"/>
            <a:tailEnd type="arrow" len="sm" w="med"/>
          </a:ln>
        </p:spPr>
      </p:sp>
      <p:sp>
        <p:nvSpPr>
          <p:cNvPr name="AutoShape 31" id="31"/>
          <p:cNvSpPr/>
          <p:nvPr/>
        </p:nvSpPr>
        <p:spPr>
          <a:xfrm>
            <a:off x="7008910" y="7454115"/>
            <a:ext cx="1327874" cy="102613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614100"/>
            <a:chOff x="0" y="0"/>
            <a:chExt cx="4816593" cy="425113"/>
          </a:xfrm>
        </p:grpSpPr>
        <p:sp>
          <p:nvSpPr>
            <p:cNvPr name="Freeform 3" id="3"/>
            <p:cNvSpPr/>
            <p:nvPr/>
          </p:nvSpPr>
          <p:spPr>
            <a:xfrm flipH="false" flipV="false" rot="0">
              <a:off x="0" y="0"/>
              <a:ext cx="4816592" cy="425113"/>
            </a:xfrm>
            <a:custGeom>
              <a:avLst/>
              <a:gdLst/>
              <a:ahLst/>
              <a:cxnLst/>
              <a:rect r="r" b="b" t="t" l="l"/>
              <a:pathLst>
                <a:path h="425113" w="4816592">
                  <a:moveTo>
                    <a:pt x="0" y="0"/>
                  </a:moveTo>
                  <a:lnTo>
                    <a:pt x="4816592" y="0"/>
                  </a:lnTo>
                  <a:lnTo>
                    <a:pt x="4816592" y="425113"/>
                  </a:lnTo>
                  <a:lnTo>
                    <a:pt x="0" y="425113"/>
                  </a:lnTo>
                  <a:close/>
                </a:path>
              </a:pathLst>
            </a:custGeom>
            <a:solidFill>
              <a:srgbClr val="17726D"/>
            </a:solidFill>
          </p:spPr>
        </p:sp>
        <p:sp>
          <p:nvSpPr>
            <p:cNvPr name="TextBox 4" id="4"/>
            <p:cNvSpPr txBox="true"/>
            <p:nvPr/>
          </p:nvSpPr>
          <p:spPr>
            <a:xfrm>
              <a:off x="0" y="-47625"/>
              <a:ext cx="4816593" cy="47273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6601950" y="-1332365"/>
            <a:ext cx="2946465" cy="29464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550985" y="2195911"/>
            <a:ext cx="16708315" cy="7277171"/>
          </a:xfrm>
          <a:prstGeom prst="rect">
            <a:avLst/>
          </a:prstGeom>
        </p:spPr>
        <p:txBody>
          <a:bodyPr anchor="t" rtlCol="false" tIns="0" lIns="0" bIns="0" rIns="0">
            <a:spAutoFit/>
          </a:bodyPr>
          <a:lstStyle/>
          <a:p>
            <a:pPr algn="just">
              <a:lnSpc>
                <a:spcPts val="3983"/>
              </a:lnSpc>
              <a:spcBef>
                <a:spcPct val="0"/>
              </a:spcBef>
            </a:pPr>
            <a:r>
              <a:rPr lang="en-US" sz="2569">
                <a:solidFill>
                  <a:srgbClr val="000000"/>
                </a:solidFill>
                <a:latin typeface="Open Sans Medium"/>
                <a:ea typeface="Open Sans Medium"/>
                <a:cs typeface="Open Sans Medium"/>
                <a:sym typeface="Open Sans Medium"/>
              </a:rPr>
              <a:t>The code snippet uses pandas to load 6 different datasets into DataFrames for exploration and analysis:</a:t>
            </a:r>
          </a:p>
          <a:p>
            <a:pPr algn="just">
              <a:lnSpc>
                <a:spcPts val="1911"/>
              </a:lnSpc>
              <a:spcBef>
                <a:spcPct val="0"/>
              </a:spcBef>
            </a:pPr>
          </a:p>
          <a:p>
            <a:pPr algn="just">
              <a:lnSpc>
                <a:spcPts val="3983"/>
              </a:lnSpc>
              <a:spcBef>
                <a:spcPct val="0"/>
              </a:spcBef>
            </a:pPr>
            <a:r>
              <a:rPr lang="en-US" sz="2569">
                <a:solidFill>
                  <a:srgbClr val="000000"/>
                </a:solidFill>
                <a:latin typeface="Open Sans Bold"/>
                <a:ea typeface="Open Sans Bold"/>
                <a:cs typeface="Open Sans Bold"/>
                <a:sym typeface="Open Sans Bold"/>
              </a:rPr>
              <a:t>co2_emission_countries.csv:  </a:t>
            </a:r>
            <a:r>
              <a:rPr lang="en-US" sz="2569">
                <a:solidFill>
                  <a:srgbClr val="000000"/>
                </a:solidFill>
                <a:latin typeface="Open Sans Medium"/>
                <a:ea typeface="Open Sans Medium"/>
                <a:cs typeface="Open Sans Medium"/>
                <a:sym typeface="Open Sans Medium"/>
              </a:rPr>
              <a:t> </a:t>
            </a:r>
          </a:p>
          <a:p>
            <a:pPr algn="just">
              <a:lnSpc>
                <a:spcPts val="3983"/>
              </a:lnSpc>
              <a:spcBef>
                <a:spcPct val="0"/>
              </a:spcBef>
            </a:pPr>
            <a:r>
              <a:rPr lang="en-US" sz="2569">
                <a:solidFill>
                  <a:srgbClr val="000000"/>
                </a:solidFill>
                <a:latin typeface="Open Sans Medium"/>
                <a:ea typeface="Open Sans Medium"/>
                <a:cs typeface="Open Sans Medium"/>
                <a:sym typeface="Open Sans Medium"/>
              </a:rPr>
              <a:t>Gives information of total carbon emission for each country/sovereign state over the years.</a:t>
            </a:r>
          </a:p>
          <a:p>
            <a:pPr algn="just">
              <a:lnSpc>
                <a:spcPts val="3983"/>
              </a:lnSpc>
              <a:spcBef>
                <a:spcPct val="0"/>
              </a:spcBef>
            </a:pPr>
            <a:r>
              <a:rPr lang="en-US" sz="2569">
                <a:solidFill>
                  <a:srgbClr val="000000"/>
                </a:solidFill>
                <a:latin typeface="Open Sans Bold"/>
                <a:ea typeface="Open Sans Bold"/>
                <a:cs typeface="Open Sans Bold"/>
                <a:sym typeface="Open Sans Bold"/>
              </a:rPr>
              <a:t>co2_per_capita_countries.csv:</a:t>
            </a:r>
          </a:p>
          <a:p>
            <a:pPr algn="just">
              <a:lnSpc>
                <a:spcPts val="3983"/>
              </a:lnSpc>
              <a:spcBef>
                <a:spcPct val="0"/>
              </a:spcBef>
            </a:pPr>
            <a:r>
              <a:rPr lang="en-US" sz="2569">
                <a:solidFill>
                  <a:srgbClr val="000000"/>
                </a:solidFill>
                <a:latin typeface="Open Sans Medium"/>
                <a:ea typeface="Open Sans Medium"/>
                <a:cs typeface="Open Sans Medium"/>
                <a:sym typeface="Open Sans Medium"/>
              </a:rPr>
              <a:t>Displays the annual carbon emission per capital for each country/sovereign state over the years</a:t>
            </a:r>
          </a:p>
          <a:p>
            <a:pPr algn="just">
              <a:lnSpc>
                <a:spcPts val="3983"/>
              </a:lnSpc>
              <a:spcBef>
                <a:spcPct val="0"/>
              </a:spcBef>
            </a:pPr>
            <a:r>
              <a:rPr lang="en-US" sz="2569">
                <a:solidFill>
                  <a:srgbClr val="000000"/>
                </a:solidFill>
                <a:latin typeface="Open Sans Bold"/>
                <a:ea typeface="Open Sans Bold"/>
                <a:cs typeface="Open Sans Bold"/>
                <a:sym typeface="Open Sans Bold"/>
              </a:rPr>
              <a:t>co2_per_gdp_countries.csv: </a:t>
            </a:r>
            <a:r>
              <a:rPr lang="en-US" sz="2569">
                <a:solidFill>
                  <a:srgbClr val="000000"/>
                </a:solidFill>
                <a:latin typeface="Open Sans Medium"/>
                <a:ea typeface="Open Sans Medium"/>
                <a:cs typeface="Open Sans Medium"/>
                <a:sym typeface="Open Sans Medium"/>
              </a:rPr>
              <a:t> </a:t>
            </a:r>
          </a:p>
          <a:p>
            <a:pPr algn="just">
              <a:lnSpc>
                <a:spcPts val="3983"/>
              </a:lnSpc>
              <a:spcBef>
                <a:spcPct val="0"/>
              </a:spcBef>
            </a:pPr>
            <a:r>
              <a:rPr lang="en-US" sz="2569">
                <a:solidFill>
                  <a:srgbClr val="000000"/>
                </a:solidFill>
                <a:latin typeface="Open Sans Medium"/>
                <a:ea typeface="Open Sans Medium"/>
                <a:cs typeface="Open Sans Medium"/>
                <a:sym typeface="Open Sans Medium"/>
              </a:rPr>
              <a:t>Displays the annual carbon emission per gdp for each country/sovereign state over the years</a:t>
            </a:r>
          </a:p>
          <a:p>
            <a:pPr algn="just">
              <a:lnSpc>
                <a:spcPts val="3983"/>
              </a:lnSpc>
              <a:spcBef>
                <a:spcPct val="0"/>
              </a:spcBef>
            </a:pPr>
            <a:r>
              <a:rPr lang="en-US" sz="2569">
                <a:solidFill>
                  <a:srgbClr val="000000"/>
                </a:solidFill>
                <a:latin typeface="Open Sans Bold"/>
                <a:ea typeface="Open Sans Bold"/>
                <a:cs typeface="Open Sans Bold"/>
                <a:sym typeface="Open Sans Bold"/>
              </a:rPr>
              <a:t>co2_sector_countries.csv:</a:t>
            </a:r>
          </a:p>
          <a:p>
            <a:pPr algn="just">
              <a:lnSpc>
                <a:spcPts val="3983"/>
              </a:lnSpc>
              <a:spcBef>
                <a:spcPct val="0"/>
              </a:spcBef>
            </a:pPr>
            <a:r>
              <a:rPr lang="en-US" sz="2569">
                <a:solidFill>
                  <a:srgbClr val="000000"/>
                </a:solidFill>
                <a:latin typeface="Open Sans Medium"/>
                <a:ea typeface="Open Sans Medium"/>
                <a:cs typeface="Open Sans Medium"/>
                <a:sym typeface="Open Sans Medium"/>
              </a:rPr>
              <a:t>Maps the annual total carbon emission to different sector of each individual country/sovereign state over the years.</a:t>
            </a:r>
          </a:p>
          <a:p>
            <a:pPr algn="just">
              <a:lnSpc>
                <a:spcPts val="3983"/>
              </a:lnSpc>
              <a:spcBef>
                <a:spcPct val="0"/>
              </a:spcBef>
            </a:pPr>
            <a:r>
              <a:rPr lang="en-US" sz="2569">
                <a:solidFill>
                  <a:srgbClr val="000000"/>
                </a:solidFill>
                <a:latin typeface="Open Sans Bold"/>
                <a:ea typeface="Open Sans Bold"/>
                <a:cs typeface="Open Sans Bold"/>
                <a:sym typeface="Open Sans Bold"/>
              </a:rPr>
              <a:t>gdp_countries.csv:</a:t>
            </a:r>
          </a:p>
          <a:p>
            <a:pPr algn="just">
              <a:lnSpc>
                <a:spcPts val="3983"/>
              </a:lnSpc>
              <a:spcBef>
                <a:spcPct val="0"/>
              </a:spcBef>
            </a:pPr>
            <a:r>
              <a:rPr lang="en-US" sz="2569">
                <a:solidFill>
                  <a:srgbClr val="000000"/>
                </a:solidFill>
                <a:latin typeface="Open Sans Medium"/>
                <a:ea typeface="Open Sans Medium"/>
                <a:cs typeface="Open Sans Medium"/>
                <a:sym typeface="Open Sans Medium"/>
              </a:rPr>
              <a:t>Displays the annual gdp for each country/sovereign state over the years in billions</a:t>
            </a:r>
          </a:p>
          <a:p>
            <a:pPr algn="just">
              <a:lnSpc>
                <a:spcPts val="3983"/>
              </a:lnSpc>
              <a:spcBef>
                <a:spcPct val="0"/>
              </a:spcBef>
            </a:pPr>
            <a:r>
              <a:rPr lang="en-US" sz="2569">
                <a:solidFill>
                  <a:srgbClr val="000000"/>
                </a:solidFill>
                <a:latin typeface="Open Sans Bold"/>
                <a:ea typeface="Open Sans Bold"/>
                <a:cs typeface="Open Sans Bold"/>
                <a:sym typeface="Open Sans Bold"/>
              </a:rPr>
              <a:t>Population.csv:</a:t>
            </a:r>
          </a:p>
          <a:p>
            <a:pPr algn="just">
              <a:lnSpc>
                <a:spcPts val="3983"/>
              </a:lnSpc>
              <a:spcBef>
                <a:spcPct val="0"/>
              </a:spcBef>
            </a:pPr>
            <a:r>
              <a:rPr lang="en-US" sz="2569">
                <a:solidFill>
                  <a:srgbClr val="000000"/>
                </a:solidFill>
                <a:latin typeface="Open Sans"/>
                <a:ea typeface="Open Sans"/>
                <a:cs typeface="Open Sans"/>
                <a:sym typeface="Open Sans"/>
              </a:rPr>
              <a:t>Shows the population of years</a:t>
            </a:r>
          </a:p>
        </p:txBody>
      </p:sp>
      <p:sp>
        <p:nvSpPr>
          <p:cNvPr name="TextBox 9" id="9"/>
          <p:cNvSpPr txBox="true"/>
          <p:nvPr/>
        </p:nvSpPr>
        <p:spPr>
          <a:xfrm rot="0">
            <a:off x="-56846" y="141855"/>
            <a:ext cx="18288000" cy="1114424"/>
          </a:xfrm>
          <a:prstGeom prst="rect">
            <a:avLst/>
          </a:prstGeom>
        </p:spPr>
        <p:txBody>
          <a:bodyPr anchor="t" rtlCol="false" tIns="0" lIns="0" bIns="0" rIns="0">
            <a:spAutoFit/>
          </a:bodyPr>
          <a:lstStyle/>
          <a:p>
            <a:pPr algn="ctr">
              <a:lnSpc>
                <a:spcPts val="9300"/>
              </a:lnSpc>
              <a:spcBef>
                <a:spcPct val="0"/>
              </a:spcBef>
            </a:pPr>
            <a:r>
              <a:rPr lang="en-US" sz="6000">
                <a:solidFill>
                  <a:srgbClr val="FFFFFF"/>
                </a:solidFill>
                <a:latin typeface="Open Sans Bold"/>
                <a:ea typeface="Open Sans Bold"/>
                <a:cs typeface="Open Sans Bold"/>
                <a:sym typeface="Open Sans Bold"/>
              </a:rPr>
              <a:t>Datasets I</a:t>
            </a:r>
            <a:r>
              <a:rPr lang="en-US" sz="6000">
                <a:solidFill>
                  <a:srgbClr val="FFFFFF"/>
                </a:solidFill>
                <a:latin typeface="Open Sans Bold"/>
                <a:ea typeface="Open Sans Bold"/>
                <a:cs typeface="Open Sans Bold"/>
                <a:sym typeface="Open Sans Bold"/>
              </a:rPr>
              <a:t>nsight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67185"/>
            <a:ext cx="18288000" cy="1791163"/>
            <a:chOff x="0" y="0"/>
            <a:chExt cx="4816593" cy="471747"/>
          </a:xfrm>
        </p:grpSpPr>
        <p:sp>
          <p:nvSpPr>
            <p:cNvPr name="Freeform 3" id="3"/>
            <p:cNvSpPr/>
            <p:nvPr/>
          </p:nvSpPr>
          <p:spPr>
            <a:xfrm flipH="false" flipV="false" rot="0">
              <a:off x="0" y="0"/>
              <a:ext cx="4816592" cy="471747"/>
            </a:xfrm>
            <a:custGeom>
              <a:avLst/>
              <a:gdLst/>
              <a:ahLst/>
              <a:cxnLst/>
              <a:rect r="r" b="b" t="t" l="l"/>
              <a:pathLst>
                <a:path h="471747" w="4816592">
                  <a:moveTo>
                    <a:pt x="0" y="0"/>
                  </a:moveTo>
                  <a:lnTo>
                    <a:pt x="4816592" y="0"/>
                  </a:lnTo>
                  <a:lnTo>
                    <a:pt x="4816592" y="471747"/>
                  </a:lnTo>
                  <a:lnTo>
                    <a:pt x="0" y="471747"/>
                  </a:lnTo>
                  <a:close/>
                </a:path>
              </a:pathLst>
            </a:custGeom>
            <a:solidFill>
              <a:srgbClr val="17726D"/>
            </a:solidFill>
          </p:spPr>
        </p:sp>
        <p:sp>
          <p:nvSpPr>
            <p:cNvPr name="TextBox 4" id="4"/>
            <p:cNvSpPr txBox="true"/>
            <p:nvPr/>
          </p:nvSpPr>
          <p:spPr>
            <a:xfrm>
              <a:off x="0" y="-47625"/>
              <a:ext cx="4816593" cy="51937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6792072" y="-1332365"/>
            <a:ext cx="2756343" cy="275634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0" y="1423978"/>
            <a:ext cx="11992477" cy="4673805"/>
          </a:xfrm>
          <a:custGeom>
            <a:avLst/>
            <a:gdLst/>
            <a:ahLst/>
            <a:cxnLst/>
            <a:rect r="r" b="b" t="t" l="l"/>
            <a:pathLst>
              <a:path h="4673805" w="11992477">
                <a:moveTo>
                  <a:pt x="0" y="0"/>
                </a:moveTo>
                <a:lnTo>
                  <a:pt x="11992477" y="0"/>
                </a:lnTo>
                <a:lnTo>
                  <a:pt x="11992477" y="4673805"/>
                </a:lnTo>
                <a:lnTo>
                  <a:pt x="0" y="4673805"/>
                </a:lnTo>
                <a:lnTo>
                  <a:pt x="0" y="0"/>
                </a:lnTo>
                <a:close/>
              </a:path>
            </a:pathLst>
          </a:custGeom>
          <a:blipFill>
            <a:blip r:embed="rId2"/>
            <a:stretch>
              <a:fillRect l="0" t="0" r="0" b="0"/>
            </a:stretch>
          </a:blipFill>
        </p:spPr>
      </p:sp>
      <p:sp>
        <p:nvSpPr>
          <p:cNvPr name="TextBox 9" id="9"/>
          <p:cNvSpPr txBox="true"/>
          <p:nvPr/>
        </p:nvSpPr>
        <p:spPr>
          <a:xfrm rot="0">
            <a:off x="-283151" y="50628"/>
            <a:ext cx="17691231" cy="1114424"/>
          </a:xfrm>
          <a:prstGeom prst="rect">
            <a:avLst/>
          </a:prstGeom>
        </p:spPr>
        <p:txBody>
          <a:bodyPr anchor="t" rtlCol="false" tIns="0" lIns="0" bIns="0" rIns="0">
            <a:spAutoFit/>
          </a:bodyPr>
          <a:lstStyle/>
          <a:p>
            <a:pPr algn="ctr">
              <a:lnSpc>
                <a:spcPts val="9300"/>
              </a:lnSpc>
              <a:spcBef>
                <a:spcPct val="0"/>
              </a:spcBef>
            </a:pPr>
            <a:r>
              <a:rPr lang="en-US" sz="6000">
                <a:solidFill>
                  <a:srgbClr val="FFFFFF"/>
                </a:solidFill>
                <a:latin typeface="Open Sans Bold"/>
                <a:ea typeface="Open Sans Bold"/>
                <a:cs typeface="Open Sans Bold"/>
                <a:sym typeface="Open Sans Bold"/>
              </a:rPr>
              <a:t>duplicates and null values</a:t>
            </a:r>
          </a:p>
        </p:txBody>
      </p:sp>
      <p:sp>
        <p:nvSpPr>
          <p:cNvPr name="Freeform 10" id="10"/>
          <p:cNvSpPr/>
          <p:nvPr/>
        </p:nvSpPr>
        <p:spPr>
          <a:xfrm flipH="false" flipV="false" rot="0">
            <a:off x="10591926" y="4249043"/>
            <a:ext cx="6433944" cy="6037957"/>
          </a:xfrm>
          <a:custGeom>
            <a:avLst/>
            <a:gdLst/>
            <a:ahLst/>
            <a:cxnLst/>
            <a:rect r="r" b="b" t="t" l="l"/>
            <a:pathLst>
              <a:path h="6037957" w="6433944">
                <a:moveTo>
                  <a:pt x="0" y="0"/>
                </a:moveTo>
                <a:lnTo>
                  <a:pt x="6433943" y="0"/>
                </a:lnTo>
                <a:lnTo>
                  <a:pt x="6433943" y="6037957"/>
                </a:lnTo>
                <a:lnTo>
                  <a:pt x="0" y="6037957"/>
                </a:lnTo>
                <a:lnTo>
                  <a:pt x="0" y="0"/>
                </a:lnTo>
                <a:close/>
              </a:path>
            </a:pathLst>
          </a:custGeom>
          <a:blipFill>
            <a:blip r:embed="rId3"/>
            <a:stretch>
              <a:fillRect l="-10206" t="-8391" r="-70031" b="0"/>
            </a:stretch>
          </a:blipFill>
        </p:spPr>
      </p:sp>
      <p:sp>
        <p:nvSpPr>
          <p:cNvPr name="TextBox 11" id="11"/>
          <p:cNvSpPr txBox="true"/>
          <p:nvPr/>
        </p:nvSpPr>
        <p:spPr>
          <a:xfrm rot="0">
            <a:off x="12679785" y="1980341"/>
            <a:ext cx="4728295"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Finding the number of null/duplicated values</a:t>
            </a:r>
          </a:p>
        </p:txBody>
      </p:sp>
      <p:sp>
        <p:nvSpPr>
          <p:cNvPr name="AutoShape 12" id="12"/>
          <p:cNvSpPr/>
          <p:nvPr/>
        </p:nvSpPr>
        <p:spPr>
          <a:xfrm flipH="true">
            <a:off x="11992477" y="2603911"/>
            <a:ext cx="687307" cy="1156970"/>
          </a:xfrm>
          <a:prstGeom prst="line">
            <a:avLst/>
          </a:prstGeom>
          <a:ln cap="flat" w="38100">
            <a:solidFill>
              <a:srgbClr val="000000"/>
            </a:solidFill>
            <a:prstDash val="solid"/>
            <a:headEnd type="none" len="sm" w="sm"/>
            <a:tailEnd type="arrow" len="sm" w="med"/>
          </a:ln>
        </p:spPr>
      </p:sp>
      <p:sp>
        <p:nvSpPr>
          <p:cNvPr name="TextBox 13" id="13"/>
          <p:cNvSpPr txBox="true"/>
          <p:nvPr/>
        </p:nvSpPr>
        <p:spPr>
          <a:xfrm rot="0">
            <a:off x="4756462" y="7201347"/>
            <a:ext cx="4728295"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Dropping the null/duplicate values</a:t>
            </a:r>
          </a:p>
        </p:txBody>
      </p:sp>
      <p:sp>
        <p:nvSpPr>
          <p:cNvPr name="AutoShape 14" id="14"/>
          <p:cNvSpPr/>
          <p:nvPr/>
        </p:nvSpPr>
        <p:spPr>
          <a:xfrm flipV="true">
            <a:off x="9484757" y="7268022"/>
            <a:ext cx="1107168" cy="556895"/>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37647"/>
              </a:srgbClr>
            </a:solidFill>
          </p:spPr>
        </p:sp>
        <p:sp>
          <p:nvSpPr>
            <p:cNvPr name="TextBox 5" id="5"/>
            <p:cNvSpPr txBox="true"/>
            <p:nvPr/>
          </p:nvSpPr>
          <p:spPr>
            <a:xfrm>
              <a:off x="0" y="-57150"/>
              <a:ext cx="4816593" cy="2766483"/>
            </a:xfrm>
            <a:prstGeom prst="rect">
              <a:avLst/>
            </a:prstGeom>
          </p:spPr>
          <p:txBody>
            <a:bodyPr anchor="ctr" rtlCol="false" tIns="50800" lIns="50800" bIns="50800" rIns="50800"/>
            <a:lstStyle/>
            <a:p>
              <a:pPr algn="ctr">
                <a:lnSpc>
                  <a:spcPts val="3000"/>
                </a:lnSpc>
              </a:pPr>
            </a:p>
          </p:txBody>
        </p:sp>
      </p:grpSp>
      <p:sp>
        <p:nvSpPr>
          <p:cNvPr name="TextBox 6" id="6"/>
          <p:cNvSpPr txBox="true"/>
          <p:nvPr/>
        </p:nvSpPr>
        <p:spPr>
          <a:xfrm rot="0">
            <a:off x="2135135" y="3837428"/>
            <a:ext cx="14017731" cy="2066925"/>
          </a:xfrm>
          <a:prstGeom prst="rect">
            <a:avLst/>
          </a:prstGeom>
        </p:spPr>
        <p:txBody>
          <a:bodyPr anchor="t" rtlCol="false" tIns="0" lIns="0" bIns="0" rIns="0">
            <a:spAutoFit/>
          </a:bodyPr>
          <a:lstStyle/>
          <a:p>
            <a:pPr algn="ctr">
              <a:lnSpc>
                <a:spcPts val="18000"/>
              </a:lnSpc>
            </a:pPr>
            <a:r>
              <a:rPr lang="en-US" sz="9000">
                <a:solidFill>
                  <a:srgbClr val="FFFFFF"/>
                </a:solidFill>
                <a:latin typeface="Inter Bold"/>
                <a:ea typeface="Inter Bold"/>
                <a:cs typeface="Inter Bold"/>
                <a:sym typeface="Inter Bold"/>
              </a:rPr>
              <a:t>Visualisation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151339"/>
            <a:ext cx="1028700" cy="1135661"/>
            <a:chOff x="0" y="0"/>
            <a:chExt cx="270933" cy="299104"/>
          </a:xfrm>
        </p:grpSpPr>
        <p:sp>
          <p:nvSpPr>
            <p:cNvPr name="Freeform 3" id="3"/>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4" id="4"/>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866642" y="0"/>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4793979" y="-3139714"/>
            <a:ext cx="5402508" cy="54025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1" id="11"/>
          <p:cNvSpPr txBox="true"/>
          <p:nvPr/>
        </p:nvSpPr>
        <p:spPr>
          <a:xfrm rot="0">
            <a:off x="2532700" y="2099737"/>
            <a:ext cx="14017731" cy="1840619"/>
          </a:xfrm>
          <a:prstGeom prst="rect">
            <a:avLst/>
          </a:prstGeom>
        </p:spPr>
        <p:txBody>
          <a:bodyPr anchor="t" rtlCol="false" tIns="0" lIns="0" bIns="0" rIns="0">
            <a:spAutoFit/>
          </a:bodyPr>
          <a:lstStyle/>
          <a:p>
            <a:pPr algn="ctr">
              <a:lnSpc>
                <a:spcPts val="16079"/>
              </a:lnSpc>
            </a:pPr>
            <a:r>
              <a:rPr lang="en-US" sz="8039">
                <a:solidFill>
                  <a:srgbClr val="000000"/>
                </a:solidFill>
                <a:latin typeface="Inter Bold"/>
                <a:ea typeface="Inter Bold"/>
                <a:cs typeface="Inter Bold"/>
                <a:sym typeface="Inter Bold"/>
              </a:rPr>
              <a:t>Dashboard 1 (Edric)</a:t>
            </a:r>
          </a:p>
        </p:txBody>
      </p:sp>
      <p:grpSp>
        <p:nvGrpSpPr>
          <p:cNvPr name="Group 12" id="12"/>
          <p:cNvGrpSpPr/>
          <p:nvPr/>
        </p:nvGrpSpPr>
        <p:grpSpPr>
          <a:xfrm rot="0">
            <a:off x="10004155" y="387644"/>
            <a:ext cx="8283845" cy="1495425"/>
            <a:chOff x="0" y="0"/>
            <a:chExt cx="11045127" cy="1993900"/>
          </a:xfrm>
        </p:grpSpPr>
        <p:grpSp>
          <p:nvGrpSpPr>
            <p:cNvPr name="Group 13" id="13"/>
            <p:cNvGrpSpPr/>
            <p:nvPr/>
          </p:nvGrpSpPr>
          <p:grpSpPr>
            <a:xfrm rot="0">
              <a:off x="0" y="0"/>
              <a:ext cx="11045127" cy="1993900"/>
              <a:chOff x="0" y="0"/>
              <a:chExt cx="2181753" cy="393857"/>
            </a:xfrm>
          </p:grpSpPr>
          <p:sp>
            <p:nvSpPr>
              <p:cNvPr name="Freeform 14" id="14"/>
              <p:cNvSpPr/>
              <p:nvPr/>
            </p:nvSpPr>
            <p:spPr>
              <a:xfrm flipH="false" flipV="false" rot="0">
                <a:off x="0" y="0"/>
                <a:ext cx="2181753" cy="393857"/>
              </a:xfrm>
              <a:custGeom>
                <a:avLst/>
                <a:gdLst/>
                <a:ahLst/>
                <a:cxnLst/>
                <a:rect r="r" b="b" t="t" l="l"/>
                <a:pathLst>
                  <a:path h="393857" w="2181753">
                    <a:moveTo>
                      <a:pt x="0" y="0"/>
                    </a:moveTo>
                    <a:lnTo>
                      <a:pt x="2181753" y="0"/>
                    </a:lnTo>
                    <a:lnTo>
                      <a:pt x="2181753" y="393857"/>
                    </a:lnTo>
                    <a:lnTo>
                      <a:pt x="0" y="393857"/>
                    </a:lnTo>
                    <a:close/>
                  </a:path>
                </a:pathLst>
              </a:custGeom>
              <a:solidFill>
                <a:srgbClr val="17726D"/>
              </a:solidFill>
            </p:spPr>
          </p:sp>
          <p:sp>
            <p:nvSpPr>
              <p:cNvPr name="TextBox 15" id="15"/>
              <p:cNvSpPr txBox="true"/>
              <p:nvPr/>
            </p:nvSpPr>
            <p:spPr>
              <a:xfrm>
                <a:off x="0" y="-47625"/>
                <a:ext cx="2181753" cy="441482"/>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5482344" y="674489"/>
              <a:ext cx="781724" cy="644922"/>
            </a:xfrm>
            <a:custGeom>
              <a:avLst/>
              <a:gdLst/>
              <a:ahLst/>
              <a:cxnLst/>
              <a:rect r="r" b="b" t="t" l="l"/>
              <a:pathLst>
                <a:path h="644922" w="781724">
                  <a:moveTo>
                    <a:pt x="0" y="0"/>
                  </a:moveTo>
                  <a:lnTo>
                    <a:pt x="781724" y="0"/>
                  </a:lnTo>
                  <a:lnTo>
                    <a:pt x="781724" y="644922"/>
                  </a:lnTo>
                  <a:lnTo>
                    <a:pt x="0" y="644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6458793" y="699558"/>
              <a:ext cx="4255195" cy="547158"/>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grpSp>
      <p:sp>
        <p:nvSpPr>
          <p:cNvPr name="TextBox 18" id="18"/>
          <p:cNvSpPr txBox="true"/>
          <p:nvPr/>
        </p:nvSpPr>
        <p:spPr>
          <a:xfrm rot="0">
            <a:off x="1975402" y="4845478"/>
            <a:ext cx="14337196" cy="1330327"/>
          </a:xfrm>
          <a:prstGeom prst="rect">
            <a:avLst/>
          </a:prstGeom>
        </p:spPr>
        <p:txBody>
          <a:bodyPr anchor="t" rtlCol="false" tIns="0" lIns="0" bIns="0" rIns="0">
            <a:spAutoFit/>
          </a:bodyPr>
          <a:lstStyle/>
          <a:p>
            <a:pPr algn="l">
              <a:lnSpc>
                <a:spcPts val="5424"/>
              </a:lnSpc>
              <a:spcBef>
                <a:spcPct val="0"/>
              </a:spcBef>
            </a:pPr>
            <a:r>
              <a:rPr lang="en-US" sz="3499">
                <a:solidFill>
                  <a:srgbClr val="000000"/>
                </a:solidFill>
                <a:latin typeface="Open Sans Medium"/>
                <a:ea typeface="Open Sans Medium"/>
                <a:cs typeface="Open Sans Medium"/>
                <a:sym typeface="Open Sans Medium"/>
              </a:rPr>
              <a:t>What is the relationship between annual carbon emissions and GDP over the past few years?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1332365"/>
            <a:ext cx="2930295" cy="293029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0" y="132782"/>
            <a:ext cx="17879572" cy="10154218"/>
          </a:xfrm>
          <a:custGeom>
            <a:avLst/>
            <a:gdLst/>
            <a:ahLst/>
            <a:cxnLst/>
            <a:rect r="r" b="b" t="t" l="l"/>
            <a:pathLst>
              <a:path h="10154218" w="17879572">
                <a:moveTo>
                  <a:pt x="0" y="0"/>
                </a:moveTo>
                <a:lnTo>
                  <a:pt x="17879572" y="0"/>
                </a:lnTo>
                <a:lnTo>
                  <a:pt x="17879572" y="10154218"/>
                </a:lnTo>
                <a:lnTo>
                  <a:pt x="0" y="10154218"/>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20835"/>
            <a:chOff x="0" y="0"/>
            <a:chExt cx="4816593" cy="426886"/>
          </a:xfrm>
        </p:grpSpPr>
        <p:sp>
          <p:nvSpPr>
            <p:cNvPr name="Freeform 3" id="3"/>
            <p:cNvSpPr/>
            <p:nvPr/>
          </p:nvSpPr>
          <p:spPr>
            <a:xfrm flipH="false" flipV="false" rot="0">
              <a:off x="0" y="0"/>
              <a:ext cx="4816592" cy="426886"/>
            </a:xfrm>
            <a:custGeom>
              <a:avLst/>
              <a:gdLst/>
              <a:ahLst/>
              <a:cxnLst/>
              <a:rect r="r" b="b" t="t" l="l"/>
              <a:pathLst>
                <a:path h="426886" w="4816592">
                  <a:moveTo>
                    <a:pt x="0" y="0"/>
                  </a:moveTo>
                  <a:lnTo>
                    <a:pt x="4816592" y="0"/>
                  </a:lnTo>
                  <a:lnTo>
                    <a:pt x="4816592" y="426886"/>
                  </a:lnTo>
                  <a:lnTo>
                    <a:pt x="0" y="426886"/>
                  </a:lnTo>
                  <a:close/>
                </a:path>
              </a:pathLst>
            </a:custGeom>
            <a:solidFill>
              <a:srgbClr val="17726D"/>
            </a:solidFill>
          </p:spPr>
        </p:sp>
        <p:sp>
          <p:nvSpPr>
            <p:cNvPr name="TextBox 4" id="4"/>
            <p:cNvSpPr txBox="true"/>
            <p:nvPr/>
          </p:nvSpPr>
          <p:spPr>
            <a:xfrm>
              <a:off x="0" y="-47625"/>
              <a:ext cx="4816593" cy="474511"/>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094504" y="-1332365"/>
            <a:ext cx="3095091" cy="309509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568030" y="2330176"/>
            <a:ext cx="16326050" cy="7320107"/>
          </a:xfrm>
          <a:custGeom>
            <a:avLst/>
            <a:gdLst/>
            <a:ahLst/>
            <a:cxnLst/>
            <a:rect r="r" b="b" t="t" l="l"/>
            <a:pathLst>
              <a:path h="7320107" w="16326050">
                <a:moveTo>
                  <a:pt x="0" y="0"/>
                </a:moveTo>
                <a:lnTo>
                  <a:pt x="16326050" y="0"/>
                </a:lnTo>
                <a:lnTo>
                  <a:pt x="16326050" y="7320107"/>
                </a:lnTo>
                <a:lnTo>
                  <a:pt x="0" y="7320107"/>
                </a:lnTo>
                <a:lnTo>
                  <a:pt x="0" y="0"/>
                </a:lnTo>
                <a:close/>
              </a:path>
            </a:pathLst>
          </a:custGeom>
          <a:blipFill>
            <a:blip r:embed="rId2"/>
            <a:stretch>
              <a:fillRect l="0" t="-1258" r="0" b="-1258"/>
            </a:stretch>
          </a:blipFill>
        </p:spPr>
      </p:sp>
      <p:sp>
        <p:nvSpPr>
          <p:cNvPr name="TextBox 9" id="9"/>
          <p:cNvSpPr txBox="true"/>
          <p:nvPr/>
        </p:nvSpPr>
        <p:spPr>
          <a:xfrm rot="0">
            <a:off x="526214" y="283207"/>
            <a:ext cx="16409682" cy="930275"/>
          </a:xfrm>
          <a:prstGeom prst="rect">
            <a:avLst/>
          </a:prstGeom>
        </p:spPr>
        <p:txBody>
          <a:bodyPr anchor="t" rtlCol="false" tIns="0" lIns="0" bIns="0" rIns="0">
            <a:spAutoFit/>
          </a:bodyPr>
          <a:lstStyle/>
          <a:p>
            <a:pPr algn="ctr">
              <a:lnSpc>
                <a:spcPts val="7750"/>
              </a:lnSpc>
              <a:spcBef>
                <a:spcPct val="0"/>
              </a:spcBef>
            </a:pPr>
            <a:r>
              <a:rPr lang="en-US" sz="5000">
                <a:solidFill>
                  <a:srgbClr val="FFFFFF"/>
                </a:solidFill>
                <a:latin typeface="Open Sans Medium"/>
                <a:ea typeface="Open Sans Medium"/>
                <a:cs typeface="Open Sans Medium"/>
                <a:sym typeface="Open Sans Medium"/>
              </a:rPr>
              <a:t>Compare Singapore's carbon emissions and GDP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151339"/>
            <a:ext cx="1028700" cy="1135661"/>
            <a:chOff x="0" y="0"/>
            <a:chExt cx="270933" cy="299104"/>
          </a:xfrm>
        </p:grpSpPr>
        <p:sp>
          <p:nvSpPr>
            <p:cNvPr name="Freeform 3" id="3"/>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4" id="4"/>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866642" y="0"/>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4793979" y="-3139714"/>
            <a:ext cx="5402508" cy="54025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1" id="11"/>
          <p:cNvSpPr txBox="true"/>
          <p:nvPr/>
        </p:nvSpPr>
        <p:spPr>
          <a:xfrm rot="0">
            <a:off x="8599972" y="2261505"/>
            <a:ext cx="9456696" cy="1104460"/>
          </a:xfrm>
          <a:prstGeom prst="rect">
            <a:avLst/>
          </a:prstGeom>
        </p:spPr>
        <p:txBody>
          <a:bodyPr anchor="t" rtlCol="false" tIns="0" lIns="0" bIns="0" rIns="0">
            <a:spAutoFit/>
          </a:bodyPr>
          <a:lstStyle/>
          <a:p>
            <a:pPr algn="l">
              <a:lnSpc>
                <a:spcPts val="9796"/>
              </a:lnSpc>
            </a:pPr>
            <a:r>
              <a:rPr lang="en-US" sz="4898">
                <a:solidFill>
                  <a:srgbClr val="000000"/>
                </a:solidFill>
                <a:latin typeface="Open Sans Bold"/>
                <a:ea typeface="Open Sans Bold"/>
                <a:cs typeface="Open Sans Bold"/>
                <a:sym typeface="Open Sans Bold"/>
              </a:rPr>
              <a:t>Business Understanding</a:t>
            </a:r>
          </a:p>
        </p:txBody>
      </p:sp>
      <p:grpSp>
        <p:nvGrpSpPr>
          <p:cNvPr name="Group 12" id="12"/>
          <p:cNvGrpSpPr/>
          <p:nvPr/>
        </p:nvGrpSpPr>
        <p:grpSpPr>
          <a:xfrm rot="0">
            <a:off x="6771566" y="2514542"/>
            <a:ext cx="996970" cy="900304"/>
            <a:chOff x="0" y="0"/>
            <a:chExt cx="7031801" cy="6350000"/>
          </a:xfrm>
        </p:grpSpPr>
        <p:sp>
          <p:nvSpPr>
            <p:cNvPr name="Freeform 13" id="13"/>
            <p:cNvSpPr/>
            <p:nvPr/>
          </p:nvSpPr>
          <p:spPr>
            <a:xfrm flipH="false" flipV="false" rot="0">
              <a:off x="0" y="0"/>
              <a:ext cx="7031801" cy="6350000"/>
            </a:xfrm>
            <a:custGeom>
              <a:avLst/>
              <a:gdLst/>
              <a:ahLst/>
              <a:cxnLst/>
              <a:rect r="r" b="b" t="t" l="l"/>
              <a:pathLst>
                <a:path h="6350000" w="7031801">
                  <a:moveTo>
                    <a:pt x="3515901" y="0"/>
                  </a:moveTo>
                  <a:cubicBezTo>
                    <a:pt x="1574122" y="0"/>
                    <a:pt x="0" y="1421496"/>
                    <a:pt x="0" y="3175000"/>
                  </a:cubicBezTo>
                  <a:cubicBezTo>
                    <a:pt x="0" y="4928504"/>
                    <a:pt x="1574122" y="6350000"/>
                    <a:pt x="3515901" y="6350000"/>
                  </a:cubicBezTo>
                  <a:cubicBezTo>
                    <a:pt x="5457679" y="6350000"/>
                    <a:pt x="7031801" y="4928504"/>
                    <a:pt x="7031801" y="3175000"/>
                  </a:cubicBezTo>
                  <a:cubicBezTo>
                    <a:pt x="7031801" y="1421496"/>
                    <a:pt x="5457679" y="0"/>
                    <a:pt x="3515901" y="0"/>
                  </a:cubicBezTo>
                  <a:close/>
                </a:path>
              </a:pathLst>
            </a:custGeom>
            <a:solidFill>
              <a:srgbClr val="000000"/>
            </a:solidFill>
          </p:spPr>
        </p:sp>
      </p:grpSp>
      <p:sp>
        <p:nvSpPr>
          <p:cNvPr name="TextBox 14" id="14"/>
          <p:cNvSpPr txBox="true"/>
          <p:nvPr/>
        </p:nvSpPr>
        <p:spPr>
          <a:xfrm rot="0">
            <a:off x="6918005" y="2503907"/>
            <a:ext cx="704093" cy="778699"/>
          </a:xfrm>
          <a:prstGeom prst="rect">
            <a:avLst/>
          </a:prstGeom>
        </p:spPr>
        <p:txBody>
          <a:bodyPr anchor="t" rtlCol="false" tIns="0" lIns="0" bIns="0" rIns="0">
            <a:spAutoFit/>
          </a:bodyPr>
          <a:lstStyle/>
          <a:p>
            <a:pPr algn="ctr">
              <a:lnSpc>
                <a:spcPts val="6591"/>
              </a:lnSpc>
            </a:pPr>
            <a:r>
              <a:rPr lang="en-US" sz="4198">
                <a:solidFill>
                  <a:srgbClr val="17726D"/>
                </a:solidFill>
                <a:latin typeface="Canva Sans Bold"/>
                <a:ea typeface="Canva Sans Bold"/>
                <a:cs typeface="Canva Sans Bold"/>
                <a:sym typeface="Canva Sans Bold"/>
              </a:rPr>
              <a:t>1</a:t>
            </a:r>
          </a:p>
        </p:txBody>
      </p:sp>
      <p:sp>
        <p:nvSpPr>
          <p:cNvPr name="TextBox 15" id="15"/>
          <p:cNvSpPr txBox="true"/>
          <p:nvPr/>
        </p:nvSpPr>
        <p:spPr>
          <a:xfrm rot="0">
            <a:off x="8599972" y="3756651"/>
            <a:ext cx="9456696" cy="1104460"/>
          </a:xfrm>
          <a:prstGeom prst="rect">
            <a:avLst/>
          </a:prstGeom>
        </p:spPr>
        <p:txBody>
          <a:bodyPr anchor="t" rtlCol="false" tIns="0" lIns="0" bIns="0" rIns="0">
            <a:spAutoFit/>
          </a:bodyPr>
          <a:lstStyle/>
          <a:p>
            <a:pPr algn="l" marL="0" indent="0" lvl="1">
              <a:lnSpc>
                <a:spcPts val="9796"/>
              </a:lnSpc>
              <a:spcBef>
                <a:spcPct val="0"/>
              </a:spcBef>
            </a:pPr>
            <a:r>
              <a:rPr lang="en-US" sz="4898">
                <a:solidFill>
                  <a:srgbClr val="000000"/>
                </a:solidFill>
                <a:latin typeface="Open Sans Bold"/>
                <a:ea typeface="Open Sans Bold"/>
                <a:cs typeface="Open Sans Bold"/>
                <a:sym typeface="Open Sans Bold"/>
              </a:rPr>
              <a:t>Data understanding</a:t>
            </a:r>
          </a:p>
        </p:txBody>
      </p:sp>
      <p:grpSp>
        <p:nvGrpSpPr>
          <p:cNvPr name="Group 16" id="16"/>
          <p:cNvGrpSpPr/>
          <p:nvPr/>
        </p:nvGrpSpPr>
        <p:grpSpPr>
          <a:xfrm rot="0">
            <a:off x="6771566" y="4007090"/>
            <a:ext cx="996970" cy="900304"/>
            <a:chOff x="0" y="0"/>
            <a:chExt cx="7031801" cy="6350000"/>
          </a:xfrm>
        </p:grpSpPr>
        <p:sp>
          <p:nvSpPr>
            <p:cNvPr name="Freeform 17" id="17"/>
            <p:cNvSpPr/>
            <p:nvPr/>
          </p:nvSpPr>
          <p:spPr>
            <a:xfrm flipH="false" flipV="false" rot="0">
              <a:off x="0" y="0"/>
              <a:ext cx="7031801" cy="6350000"/>
            </a:xfrm>
            <a:custGeom>
              <a:avLst/>
              <a:gdLst/>
              <a:ahLst/>
              <a:cxnLst/>
              <a:rect r="r" b="b" t="t" l="l"/>
              <a:pathLst>
                <a:path h="6350000" w="7031801">
                  <a:moveTo>
                    <a:pt x="3515901" y="0"/>
                  </a:moveTo>
                  <a:cubicBezTo>
                    <a:pt x="1574122" y="0"/>
                    <a:pt x="0" y="1421496"/>
                    <a:pt x="0" y="3175000"/>
                  </a:cubicBezTo>
                  <a:cubicBezTo>
                    <a:pt x="0" y="4928504"/>
                    <a:pt x="1574122" y="6350000"/>
                    <a:pt x="3515901" y="6350000"/>
                  </a:cubicBezTo>
                  <a:cubicBezTo>
                    <a:pt x="5457679" y="6350000"/>
                    <a:pt x="7031801" y="4928504"/>
                    <a:pt x="7031801" y="3175000"/>
                  </a:cubicBezTo>
                  <a:cubicBezTo>
                    <a:pt x="7031801" y="1421496"/>
                    <a:pt x="5457679" y="0"/>
                    <a:pt x="3515901" y="0"/>
                  </a:cubicBezTo>
                  <a:close/>
                </a:path>
              </a:pathLst>
            </a:custGeom>
            <a:solidFill>
              <a:srgbClr val="000000"/>
            </a:solidFill>
          </p:spPr>
        </p:sp>
      </p:grpSp>
      <p:sp>
        <p:nvSpPr>
          <p:cNvPr name="TextBox 18" id="18"/>
          <p:cNvSpPr txBox="true"/>
          <p:nvPr/>
        </p:nvSpPr>
        <p:spPr>
          <a:xfrm rot="0">
            <a:off x="6918005" y="3996455"/>
            <a:ext cx="704093" cy="778699"/>
          </a:xfrm>
          <a:prstGeom prst="rect">
            <a:avLst/>
          </a:prstGeom>
        </p:spPr>
        <p:txBody>
          <a:bodyPr anchor="t" rtlCol="false" tIns="0" lIns="0" bIns="0" rIns="0">
            <a:spAutoFit/>
          </a:bodyPr>
          <a:lstStyle/>
          <a:p>
            <a:pPr algn="ctr" marL="0" indent="0" lvl="1">
              <a:lnSpc>
                <a:spcPts val="6591"/>
              </a:lnSpc>
              <a:spcBef>
                <a:spcPct val="0"/>
              </a:spcBef>
            </a:pPr>
            <a:r>
              <a:rPr lang="en-US" sz="4198" u="none">
                <a:solidFill>
                  <a:srgbClr val="17726D"/>
                </a:solidFill>
                <a:latin typeface="Canva Sans Bold"/>
                <a:ea typeface="Canva Sans Bold"/>
                <a:cs typeface="Canva Sans Bold"/>
                <a:sym typeface="Canva Sans Bold"/>
              </a:rPr>
              <a:t>2</a:t>
            </a:r>
          </a:p>
        </p:txBody>
      </p:sp>
      <p:sp>
        <p:nvSpPr>
          <p:cNvPr name="TextBox 19" id="19"/>
          <p:cNvSpPr txBox="true"/>
          <p:nvPr/>
        </p:nvSpPr>
        <p:spPr>
          <a:xfrm rot="0">
            <a:off x="8599972" y="6746943"/>
            <a:ext cx="9456696" cy="1104460"/>
          </a:xfrm>
          <a:prstGeom prst="rect">
            <a:avLst/>
          </a:prstGeom>
        </p:spPr>
        <p:txBody>
          <a:bodyPr anchor="t" rtlCol="false" tIns="0" lIns="0" bIns="0" rIns="0">
            <a:spAutoFit/>
          </a:bodyPr>
          <a:lstStyle/>
          <a:p>
            <a:pPr algn="l" marL="0" indent="0" lvl="1">
              <a:lnSpc>
                <a:spcPts val="9796"/>
              </a:lnSpc>
              <a:spcBef>
                <a:spcPct val="0"/>
              </a:spcBef>
            </a:pPr>
            <a:r>
              <a:rPr lang="en-US" sz="4898">
                <a:solidFill>
                  <a:srgbClr val="000000"/>
                </a:solidFill>
                <a:latin typeface="Open Sans Bold"/>
                <a:ea typeface="Open Sans Bold"/>
                <a:cs typeface="Open Sans Bold"/>
                <a:sym typeface="Open Sans Bold"/>
              </a:rPr>
              <a:t>Visualisation</a:t>
            </a:r>
          </a:p>
        </p:txBody>
      </p:sp>
      <p:grpSp>
        <p:nvGrpSpPr>
          <p:cNvPr name="Group 20" id="20"/>
          <p:cNvGrpSpPr/>
          <p:nvPr/>
        </p:nvGrpSpPr>
        <p:grpSpPr>
          <a:xfrm rot="0">
            <a:off x="6771566" y="6992186"/>
            <a:ext cx="996970" cy="900304"/>
            <a:chOff x="0" y="0"/>
            <a:chExt cx="7031801" cy="6350000"/>
          </a:xfrm>
        </p:grpSpPr>
        <p:sp>
          <p:nvSpPr>
            <p:cNvPr name="Freeform 21" id="21"/>
            <p:cNvSpPr/>
            <p:nvPr/>
          </p:nvSpPr>
          <p:spPr>
            <a:xfrm flipH="false" flipV="false" rot="0">
              <a:off x="0" y="0"/>
              <a:ext cx="7031801" cy="6350000"/>
            </a:xfrm>
            <a:custGeom>
              <a:avLst/>
              <a:gdLst/>
              <a:ahLst/>
              <a:cxnLst/>
              <a:rect r="r" b="b" t="t" l="l"/>
              <a:pathLst>
                <a:path h="6350000" w="7031801">
                  <a:moveTo>
                    <a:pt x="3515901" y="0"/>
                  </a:moveTo>
                  <a:cubicBezTo>
                    <a:pt x="1574122" y="0"/>
                    <a:pt x="0" y="1421496"/>
                    <a:pt x="0" y="3175000"/>
                  </a:cubicBezTo>
                  <a:cubicBezTo>
                    <a:pt x="0" y="4928504"/>
                    <a:pt x="1574122" y="6350000"/>
                    <a:pt x="3515901" y="6350000"/>
                  </a:cubicBezTo>
                  <a:cubicBezTo>
                    <a:pt x="5457679" y="6350000"/>
                    <a:pt x="7031801" y="4928504"/>
                    <a:pt x="7031801" y="3175000"/>
                  </a:cubicBezTo>
                  <a:cubicBezTo>
                    <a:pt x="7031801" y="1421496"/>
                    <a:pt x="5457679" y="0"/>
                    <a:pt x="3515901" y="0"/>
                  </a:cubicBezTo>
                  <a:close/>
                </a:path>
              </a:pathLst>
            </a:custGeom>
            <a:solidFill>
              <a:srgbClr val="000000"/>
            </a:solidFill>
          </p:spPr>
        </p:sp>
      </p:grpSp>
      <p:sp>
        <p:nvSpPr>
          <p:cNvPr name="TextBox 22" id="22"/>
          <p:cNvSpPr txBox="true"/>
          <p:nvPr/>
        </p:nvSpPr>
        <p:spPr>
          <a:xfrm rot="0">
            <a:off x="6918005" y="6981551"/>
            <a:ext cx="704093" cy="778699"/>
          </a:xfrm>
          <a:prstGeom prst="rect">
            <a:avLst/>
          </a:prstGeom>
        </p:spPr>
        <p:txBody>
          <a:bodyPr anchor="t" rtlCol="false" tIns="0" lIns="0" bIns="0" rIns="0">
            <a:spAutoFit/>
          </a:bodyPr>
          <a:lstStyle/>
          <a:p>
            <a:pPr algn="ctr" marL="0" indent="0" lvl="1">
              <a:lnSpc>
                <a:spcPts val="6591"/>
              </a:lnSpc>
              <a:spcBef>
                <a:spcPct val="0"/>
              </a:spcBef>
            </a:pPr>
            <a:r>
              <a:rPr lang="en-US" sz="4198" u="none">
                <a:solidFill>
                  <a:srgbClr val="17726D"/>
                </a:solidFill>
                <a:latin typeface="Canva Sans Bold"/>
                <a:ea typeface="Canva Sans Bold"/>
                <a:cs typeface="Canva Sans Bold"/>
                <a:sym typeface="Canva Sans Bold"/>
              </a:rPr>
              <a:t>4</a:t>
            </a:r>
          </a:p>
        </p:txBody>
      </p:sp>
      <p:sp>
        <p:nvSpPr>
          <p:cNvPr name="TextBox 23" id="23"/>
          <p:cNvSpPr txBox="true"/>
          <p:nvPr/>
        </p:nvSpPr>
        <p:spPr>
          <a:xfrm rot="0">
            <a:off x="8599972" y="5251797"/>
            <a:ext cx="9456696" cy="1104460"/>
          </a:xfrm>
          <a:prstGeom prst="rect">
            <a:avLst/>
          </a:prstGeom>
        </p:spPr>
        <p:txBody>
          <a:bodyPr anchor="t" rtlCol="false" tIns="0" lIns="0" bIns="0" rIns="0">
            <a:spAutoFit/>
          </a:bodyPr>
          <a:lstStyle/>
          <a:p>
            <a:pPr algn="l" marL="0" indent="0" lvl="1">
              <a:lnSpc>
                <a:spcPts val="9796"/>
              </a:lnSpc>
              <a:spcBef>
                <a:spcPct val="0"/>
              </a:spcBef>
            </a:pPr>
            <a:r>
              <a:rPr lang="en-US" sz="4898">
                <a:solidFill>
                  <a:srgbClr val="000000"/>
                </a:solidFill>
                <a:latin typeface="Open Sans Bold"/>
                <a:ea typeface="Open Sans Bold"/>
                <a:cs typeface="Open Sans Bold"/>
                <a:sym typeface="Open Sans Bold"/>
              </a:rPr>
              <a:t>Data preparation</a:t>
            </a:r>
          </a:p>
        </p:txBody>
      </p:sp>
      <p:grpSp>
        <p:nvGrpSpPr>
          <p:cNvPr name="Group 24" id="24"/>
          <p:cNvGrpSpPr/>
          <p:nvPr/>
        </p:nvGrpSpPr>
        <p:grpSpPr>
          <a:xfrm rot="0">
            <a:off x="6771566" y="5499638"/>
            <a:ext cx="996970" cy="900304"/>
            <a:chOff x="0" y="0"/>
            <a:chExt cx="7031801" cy="6350000"/>
          </a:xfrm>
        </p:grpSpPr>
        <p:sp>
          <p:nvSpPr>
            <p:cNvPr name="Freeform 25" id="25"/>
            <p:cNvSpPr/>
            <p:nvPr/>
          </p:nvSpPr>
          <p:spPr>
            <a:xfrm flipH="false" flipV="false" rot="0">
              <a:off x="0" y="0"/>
              <a:ext cx="7031801" cy="6350000"/>
            </a:xfrm>
            <a:custGeom>
              <a:avLst/>
              <a:gdLst/>
              <a:ahLst/>
              <a:cxnLst/>
              <a:rect r="r" b="b" t="t" l="l"/>
              <a:pathLst>
                <a:path h="6350000" w="7031801">
                  <a:moveTo>
                    <a:pt x="3515901" y="0"/>
                  </a:moveTo>
                  <a:cubicBezTo>
                    <a:pt x="1574122" y="0"/>
                    <a:pt x="0" y="1421496"/>
                    <a:pt x="0" y="3175000"/>
                  </a:cubicBezTo>
                  <a:cubicBezTo>
                    <a:pt x="0" y="4928504"/>
                    <a:pt x="1574122" y="6350000"/>
                    <a:pt x="3515901" y="6350000"/>
                  </a:cubicBezTo>
                  <a:cubicBezTo>
                    <a:pt x="5457679" y="6350000"/>
                    <a:pt x="7031801" y="4928504"/>
                    <a:pt x="7031801" y="3175000"/>
                  </a:cubicBezTo>
                  <a:cubicBezTo>
                    <a:pt x="7031801" y="1421496"/>
                    <a:pt x="5457679" y="0"/>
                    <a:pt x="3515901" y="0"/>
                  </a:cubicBezTo>
                  <a:close/>
                </a:path>
              </a:pathLst>
            </a:custGeom>
            <a:solidFill>
              <a:srgbClr val="000000"/>
            </a:solidFill>
          </p:spPr>
        </p:sp>
      </p:grpSp>
      <p:sp>
        <p:nvSpPr>
          <p:cNvPr name="TextBox 26" id="26"/>
          <p:cNvSpPr txBox="true"/>
          <p:nvPr/>
        </p:nvSpPr>
        <p:spPr>
          <a:xfrm rot="0">
            <a:off x="6918005" y="5489003"/>
            <a:ext cx="704093" cy="778699"/>
          </a:xfrm>
          <a:prstGeom prst="rect">
            <a:avLst/>
          </a:prstGeom>
        </p:spPr>
        <p:txBody>
          <a:bodyPr anchor="t" rtlCol="false" tIns="0" lIns="0" bIns="0" rIns="0">
            <a:spAutoFit/>
          </a:bodyPr>
          <a:lstStyle/>
          <a:p>
            <a:pPr algn="ctr" marL="0" indent="0" lvl="1">
              <a:lnSpc>
                <a:spcPts val="6591"/>
              </a:lnSpc>
              <a:spcBef>
                <a:spcPct val="0"/>
              </a:spcBef>
            </a:pPr>
            <a:r>
              <a:rPr lang="en-US" sz="4198" u="none">
                <a:solidFill>
                  <a:srgbClr val="17726D"/>
                </a:solidFill>
                <a:latin typeface="Canva Sans Bold"/>
                <a:ea typeface="Canva Sans Bold"/>
                <a:cs typeface="Canva Sans Bold"/>
                <a:sym typeface="Canva Sans Bold"/>
              </a:rPr>
              <a:t>3</a:t>
            </a:r>
          </a:p>
        </p:txBody>
      </p:sp>
      <p:sp>
        <p:nvSpPr>
          <p:cNvPr name="TextBox 27" id="27"/>
          <p:cNvSpPr txBox="true"/>
          <p:nvPr/>
        </p:nvSpPr>
        <p:spPr>
          <a:xfrm rot="0">
            <a:off x="8599972" y="8242090"/>
            <a:ext cx="9456696" cy="1104460"/>
          </a:xfrm>
          <a:prstGeom prst="rect">
            <a:avLst/>
          </a:prstGeom>
        </p:spPr>
        <p:txBody>
          <a:bodyPr anchor="t" rtlCol="false" tIns="0" lIns="0" bIns="0" rIns="0">
            <a:spAutoFit/>
          </a:bodyPr>
          <a:lstStyle/>
          <a:p>
            <a:pPr algn="l" marL="0" indent="0" lvl="1">
              <a:lnSpc>
                <a:spcPts val="9796"/>
              </a:lnSpc>
              <a:spcBef>
                <a:spcPct val="0"/>
              </a:spcBef>
            </a:pPr>
            <a:r>
              <a:rPr lang="en-US" sz="4898">
                <a:solidFill>
                  <a:srgbClr val="000000"/>
                </a:solidFill>
                <a:latin typeface="Open Sans Bold"/>
                <a:ea typeface="Open Sans Bold"/>
                <a:cs typeface="Open Sans Bold"/>
                <a:sym typeface="Open Sans Bold"/>
              </a:rPr>
              <a:t>Conclusion</a:t>
            </a:r>
          </a:p>
        </p:txBody>
      </p:sp>
      <p:grpSp>
        <p:nvGrpSpPr>
          <p:cNvPr name="Group 28" id="28"/>
          <p:cNvGrpSpPr/>
          <p:nvPr/>
        </p:nvGrpSpPr>
        <p:grpSpPr>
          <a:xfrm rot="0">
            <a:off x="6771566" y="8484735"/>
            <a:ext cx="996970" cy="900304"/>
            <a:chOff x="0" y="0"/>
            <a:chExt cx="7031801" cy="6350000"/>
          </a:xfrm>
        </p:grpSpPr>
        <p:sp>
          <p:nvSpPr>
            <p:cNvPr name="Freeform 29" id="29"/>
            <p:cNvSpPr/>
            <p:nvPr/>
          </p:nvSpPr>
          <p:spPr>
            <a:xfrm flipH="false" flipV="false" rot="0">
              <a:off x="0" y="0"/>
              <a:ext cx="7031801" cy="6350000"/>
            </a:xfrm>
            <a:custGeom>
              <a:avLst/>
              <a:gdLst/>
              <a:ahLst/>
              <a:cxnLst/>
              <a:rect r="r" b="b" t="t" l="l"/>
              <a:pathLst>
                <a:path h="6350000" w="7031801">
                  <a:moveTo>
                    <a:pt x="3515901" y="0"/>
                  </a:moveTo>
                  <a:cubicBezTo>
                    <a:pt x="1574122" y="0"/>
                    <a:pt x="0" y="1421496"/>
                    <a:pt x="0" y="3175000"/>
                  </a:cubicBezTo>
                  <a:cubicBezTo>
                    <a:pt x="0" y="4928504"/>
                    <a:pt x="1574122" y="6350000"/>
                    <a:pt x="3515901" y="6350000"/>
                  </a:cubicBezTo>
                  <a:cubicBezTo>
                    <a:pt x="5457679" y="6350000"/>
                    <a:pt x="7031801" y="4928504"/>
                    <a:pt x="7031801" y="3175000"/>
                  </a:cubicBezTo>
                  <a:cubicBezTo>
                    <a:pt x="7031801" y="1421496"/>
                    <a:pt x="5457679" y="0"/>
                    <a:pt x="3515901" y="0"/>
                  </a:cubicBezTo>
                  <a:close/>
                </a:path>
              </a:pathLst>
            </a:custGeom>
            <a:solidFill>
              <a:srgbClr val="000000"/>
            </a:solidFill>
          </p:spPr>
        </p:sp>
      </p:grpSp>
      <p:sp>
        <p:nvSpPr>
          <p:cNvPr name="TextBox 30" id="30"/>
          <p:cNvSpPr txBox="true"/>
          <p:nvPr/>
        </p:nvSpPr>
        <p:spPr>
          <a:xfrm rot="0">
            <a:off x="6918005" y="8474099"/>
            <a:ext cx="704093" cy="778699"/>
          </a:xfrm>
          <a:prstGeom prst="rect">
            <a:avLst/>
          </a:prstGeom>
        </p:spPr>
        <p:txBody>
          <a:bodyPr anchor="t" rtlCol="false" tIns="0" lIns="0" bIns="0" rIns="0">
            <a:spAutoFit/>
          </a:bodyPr>
          <a:lstStyle/>
          <a:p>
            <a:pPr algn="ctr" marL="0" indent="0" lvl="1">
              <a:lnSpc>
                <a:spcPts val="6591"/>
              </a:lnSpc>
              <a:spcBef>
                <a:spcPct val="0"/>
              </a:spcBef>
            </a:pPr>
            <a:r>
              <a:rPr lang="en-US" sz="4198" u="none">
                <a:solidFill>
                  <a:srgbClr val="17726D"/>
                </a:solidFill>
                <a:latin typeface="Canva Sans Bold"/>
                <a:ea typeface="Canva Sans Bold"/>
                <a:cs typeface="Canva Sans Bold"/>
                <a:sym typeface="Canva Sans Bold"/>
              </a:rPr>
              <a:t>5</a:t>
            </a:r>
          </a:p>
        </p:txBody>
      </p:sp>
      <p:sp>
        <p:nvSpPr>
          <p:cNvPr name="TextBox 31" id="31"/>
          <p:cNvSpPr txBox="true"/>
          <p:nvPr/>
        </p:nvSpPr>
        <p:spPr>
          <a:xfrm rot="0">
            <a:off x="760610" y="4241228"/>
            <a:ext cx="5449260" cy="1390650"/>
          </a:xfrm>
          <a:prstGeom prst="rect">
            <a:avLst/>
          </a:prstGeom>
        </p:spPr>
        <p:txBody>
          <a:bodyPr anchor="t" rtlCol="false" tIns="0" lIns="0" bIns="0" rIns="0">
            <a:spAutoFit/>
          </a:bodyPr>
          <a:lstStyle/>
          <a:p>
            <a:pPr algn="l" marL="0" indent="0" lvl="0">
              <a:lnSpc>
                <a:spcPts val="10919"/>
              </a:lnSpc>
              <a:spcBef>
                <a:spcPct val="0"/>
              </a:spcBef>
            </a:pPr>
            <a:r>
              <a:rPr lang="en-US" sz="9099">
                <a:solidFill>
                  <a:srgbClr val="17726D"/>
                </a:solidFill>
                <a:latin typeface="Inter Bold"/>
                <a:ea typeface="Inter Bold"/>
                <a:cs typeface="Inter Bold"/>
                <a:sym typeface="Inter Bold"/>
              </a:rPr>
              <a:t>AGENDA</a:t>
            </a:r>
          </a:p>
        </p:txBody>
      </p:sp>
      <p:grpSp>
        <p:nvGrpSpPr>
          <p:cNvPr name="Group 32" id="32"/>
          <p:cNvGrpSpPr/>
          <p:nvPr/>
        </p:nvGrpSpPr>
        <p:grpSpPr>
          <a:xfrm rot="0">
            <a:off x="10004155" y="280988"/>
            <a:ext cx="8283845" cy="1495425"/>
            <a:chOff x="0" y="0"/>
            <a:chExt cx="11045127" cy="1993900"/>
          </a:xfrm>
        </p:grpSpPr>
        <p:grpSp>
          <p:nvGrpSpPr>
            <p:cNvPr name="Group 33" id="33"/>
            <p:cNvGrpSpPr/>
            <p:nvPr/>
          </p:nvGrpSpPr>
          <p:grpSpPr>
            <a:xfrm rot="0">
              <a:off x="0" y="0"/>
              <a:ext cx="11045127" cy="1993900"/>
              <a:chOff x="0" y="0"/>
              <a:chExt cx="2181753" cy="393857"/>
            </a:xfrm>
          </p:grpSpPr>
          <p:sp>
            <p:nvSpPr>
              <p:cNvPr name="Freeform 34" id="34"/>
              <p:cNvSpPr/>
              <p:nvPr/>
            </p:nvSpPr>
            <p:spPr>
              <a:xfrm flipH="false" flipV="false" rot="0">
                <a:off x="0" y="0"/>
                <a:ext cx="2181753" cy="393857"/>
              </a:xfrm>
              <a:custGeom>
                <a:avLst/>
                <a:gdLst/>
                <a:ahLst/>
                <a:cxnLst/>
                <a:rect r="r" b="b" t="t" l="l"/>
                <a:pathLst>
                  <a:path h="393857" w="2181753">
                    <a:moveTo>
                      <a:pt x="0" y="0"/>
                    </a:moveTo>
                    <a:lnTo>
                      <a:pt x="2181753" y="0"/>
                    </a:lnTo>
                    <a:lnTo>
                      <a:pt x="2181753" y="393857"/>
                    </a:lnTo>
                    <a:lnTo>
                      <a:pt x="0" y="393857"/>
                    </a:lnTo>
                    <a:close/>
                  </a:path>
                </a:pathLst>
              </a:custGeom>
              <a:solidFill>
                <a:srgbClr val="17726D"/>
              </a:solidFill>
            </p:spPr>
          </p:sp>
          <p:sp>
            <p:nvSpPr>
              <p:cNvPr name="TextBox 35" id="35"/>
              <p:cNvSpPr txBox="true"/>
              <p:nvPr/>
            </p:nvSpPr>
            <p:spPr>
              <a:xfrm>
                <a:off x="0" y="-47625"/>
                <a:ext cx="2181753" cy="441482"/>
              </a:xfrm>
              <a:prstGeom prst="rect">
                <a:avLst/>
              </a:prstGeom>
            </p:spPr>
            <p:txBody>
              <a:bodyPr anchor="ctr" rtlCol="false" tIns="50800" lIns="50800" bIns="50800" rIns="50800"/>
              <a:lstStyle/>
              <a:p>
                <a:pPr algn="ctr">
                  <a:lnSpc>
                    <a:spcPts val="2479"/>
                  </a:lnSpc>
                </a:pPr>
              </a:p>
            </p:txBody>
          </p:sp>
        </p:grpSp>
        <p:sp>
          <p:nvSpPr>
            <p:cNvPr name="Freeform 36" id="36"/>
            <p:cNvSpPr/>
            <p:nvPr/>
          </p:nvSpPr>
          <p:spPr>
            <a:xfrm flipH="false" flipV="false" rot="0">
              <a:off x="5482344" y="674489"/>
              <a:ext cx="781724" cy="644922"/>
            </a:xfrm>
            <a:custGeom>
              <a:avLst/>
              <a:gdLst/>
              <a:ahLst/>
              <a:cxnLst/>
              <a:rect r="r" b="b" t="t" l="l"/>
              <a:pathLst>
                <a:path h="644922" w="781724">
                  <a:moveTo>
                    <a:pt x="0" y="0"/>
                  </a:moveTo>
                  <a:lnTo>
                    <a:pt x="781724" y="0"/>
                  </a:lnTo>
                  <a:lnTo>
                    <a:pt x="781724" y="644922"/>
                  </a:lnTo>
                  <a:lnTo>
                    <a:pt x="0" y="644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6458793" y="699558"/>
              <a:ext cx="4255195" cy="547158"/>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20835"/>
            <a:chOff x="0" y="0"/>
            <a:chExt cx="4816593" cy="426886"/>
          </a:xfrm>
        </p:grpSpPr>
        <p:sp>
          <p:nvSpPr>
            <p:cNvPr name="Freeform 3" id="3"/>
            <p:cNvSpPr/>
            <p:nvPr/>
          </p:nvSpPr>
          <p:spPr>
            <a:xfrm flipH="false" flipV="false" rot="0">
              <a:off x="0" y="0"/>
              <a:ext cx="4816592" cy="426886"/>
            </a:xfrm>
            <a:custGeom>
              <a:avLst/>
              <a:gdLst/>
              <a:ahLst/>
              <a:cxnLst/>
              <a:rect r="r" b="b" t="t" l="l"/>
              <a:pathLst>
                <a:path h="426886" w="4816592">
                  <a:moveTo>
                    <a:pt x="0" y="0"/>
                  </a:moveTo>
                  <a:lnTo>
                    <a:pt x="4816592" y="0"/>
                  </a:lnTo>
                  <a:lnTo>
                    <a:pt x="4816592" y="426886"/>
                  </a:lnTo>
                  <a:lnTo>
                    <a:pt x="0" y="426886"/>
                  </a:lnTo>
                  <a:close/>
                </a:path>
              </a:pathLst>
            </a:custGeom>
            <a:solidFill>
              <a:srgbClr val="17726D"/>
            </a:solidFill>
          </p:spPr>
        </p:sp>
        <p:sp>
          <p:nvSpPr>
            <p:cNvPr name="TextBox 4" id="4"/>
            <p:cNvSpPr txBox="true"/>
            <p:nvPr/>
          </p:nvSpPr>
          <p:spPr>
            <a:xfrm>
              <a:off x="0" y="-47625"/>
              <a:ext cx="4816593" cy="474511"/>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094504" y="-1332365"/>
            <a:ext cx="3095091" cy="309509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2988480" y="1620835"/>
            <a:ext cx="11485150" cy="8357423"/>
          </a:xfrm>
          <a:custGeom>
            <a:avLst/>
            <a:gdLst/>
            <a:ahLst/>
            <a:cxnLst/>
            <a:rect r="r" b="b" t="t" l="l"/>
            <a:pathLst>
              <a:path h="8357423" w="11485150">
                <a:moveTo>
                  <a:pt x="0" y="0"/>
                </a:moveTo>
                <a:lnTo>
                  <a:pt x="11485150" y="0"/>
                </a:lnTo>
                <a:lnTo>
                  <a:pt x="11485150" y="8357422"/>
                </a:lnTo>
                <a:lnTo>
                  <a:pt x="0" y="8357422"/>
                </a:lnTo>
                <a:lnTo>
                  <a:pt x="0" y="0"/>
                </a:lnTo>
                <a:close/>
              </a:path>
            </a:pathLst>
          </a:custGeom>
          <a:blipFill>
            <a:blip r:embed="rId2"/>
            <a:stretch>
              <a:fillRect l="0" t="0" r="0" b="0"/>
            </a:stretch>
          </a:blipFill>
        </p:spPr>
      </p:sp>
      <p:sp>
        <p:nvSpPr>
          <p:cNvPr name="TextBox 9" id="9"/>
          <p:cNvSpPr txBox="true"/>
          <p:nvPr/>
        </p:nvSpPr>
        <p:spPr>
          <a:xfrm rot="0">
            <a:off x="526214" y="283207"/>
            <a:ext cx="16409682" cy="930275"/>
          </a:xfrm>
          <a:prstGeom prst="rect">
            <a:avLst/>
          </a:prstGeom>
        </p:spPr>
        <p:txBody>
          <a:bodyPr anchor="t" rtlCol="false" tIns="0" lIns="0" bIns="0" rIns="0">
            <a:spAutoFit/>
          </a:bodyPr>
          <a:lstStyle/>
          <a:p>
            <a:pPr algn="ctr">
              <a:lnSpc>
                <a:spcPts val="7750"/>
              </a:lnSpc>
              <a:spcBef>
                <a:spcPct val="0"/>
              </a:spcBef>
            </a:pPr>
            <a:r>
              <a:rPr lang="en-US" sz="5000">
                <a:solidFill>
                  <a:srgbClr val="FFFFFF"/>
                </a:solidFill>
                <a:latin typeface="Open Sans Medium"/>
                <a:ea typeface="Open Sans Medium"/>
                <a:cs typeface="Open Sans Medium"/>
                <a:sym typeface="Open Sans Medium"/>
              </a:rPr>
              <a:t>Compare Singapore's carbon emissions and GDP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151339"/>
            <a:ext cx="1028700" cy="1135661"/>
            <a:chOff x="0" y="0"/>
            <a:chExt cx="270933" cy="299104"/>
          </a:xfrm>
        </p:grpSpPr>
        <p:sp>
          <p:nvSpPr>
            <p:cNvPr name="Freeform 3" id="3"/>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4" id="4"/>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866642" y="0"/>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4793979" y="-3139714"/>
            <a:ext cx="5402508" cy="54025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1" id="11"/>
          <p:cNvSpPr txBox="true"/>
          <p:nvPr/>
        </p:nvSpPr>
        <p:spPr>
          <a:xfrm rot="0">
            <a:off x="2135135" y="2731202"/>
            <a:ext cx="14017731" cy="3757805"/>
          </a:xfrm>
          <a:prstGeom prst="rect">
            <a:avLst/>
          </a:prstGeom>
        </p:spPr>
        <p:txBody>
          <a:bodyPr anchor="t" rtlCol="false" tIns="0" lIns="0" bIns="0" rIns="0">
            <a:spAutoFit/>
          </a:bodyPr>
          <a:lstStyle/>
          <a:p>
            <a:pPr algn="ctr">
              <a:lnSpc>
                <a:spcPts val="16079"/>
              </a:lnSpc>
            </a:pPr>
            <a:r>
              <a:rPr lang="en-US" sz="8039">
                <a:solidFill>
                  <a:srgbClr val="000000"/>
                </a:solidFill>
                <a:latin typeface="Inter Bold"/>
                <a:ea typeface="Inter Bold"/>
                <a:cs typeface="Inter Bold"/>
                <a:sym typeface="Inter Bold"/>
              </a:rPr>
              <a:t>Dashboard 2 (Jin Bin)</a:t>
            </a:r>
          </a:p>
          <a:p>
            <a:pPr algn="ctr">
              <a:lnSpc>
                <a:spcPts val="6600"/>
              </a:lnSpc>
            </a:pPr>
            <a:r>
              <a:rPr lang="en-US" sz="3300">
                <a:solidFill>
                  <a:srgbClr val="000000"/>
                </a:solidFill>
                <a:latin typeface="Inter Bold"/>
                <a:ea typeface="Inter Bold"/>
                <a:cs typeface="Inter Bold"/>
                <a:sym typeface="Inter Bold"/>
              </a:rPr>
              <a:t>Compare the per capita carbon emissions of Singapore with those of other developed countries in Asia and the global average</a:t>
            </a:r>
          </a:p>
        </p:txBody>
      </p:sp>
      <p:grpSp>
        <p:nvGrpSpPr>
          <p:cNvPr name="Group 12" id="12"/>
          <p:cNvGrpSpPr/>
          <p:nvPr/>
        </p:nvGrpSpPr>
        <p:grpSpPr>
          <a:xfrm rot="0">
            <a:off x="10004155" y="387644"/>
            <a:ext cx="8283845" cy="1495425"/>
            <a:chOff x="0" y="0"/>
            <a:chExt cx="11045127" cy="1993900"/>
          </a:xfrm>
        </p:grpSpPr>
        <p:grpSp>
          <p:nvGrpSpPr>
            <p:cNvPr name="Group 13" id="13"/>
            <p:cNvGrpSpPr/>
            <p:nvPr/>
          </p:nvGrpSpPr>
          <p:grpSpPr>
            <a:xfrm rot="0">
              <a:off x="0" y="0"/>
              <a:ext cx="11045127" cy="1993900"/>
              <a:chOff x="0" y="0"/>
              <a:chExt cx="2181753" cy="393857"/>
            </a:xfrm>
          </p:grpSpPr>
          <p:sp>
            <p:nvSpPr>
              <p:cNvPr name="Freeform 14" id="14"/>
              <p:cNvSpPr/>
              <p:nvPr/>
            </p:nvSpPr>
            <p:spPr>
              <a:xfrm flipH="false" flipV="false" rot="0">
                <a:off x="0" y="0"/>
                <a:ext cx="2181753" cy="393857"/>
              </a:xfrm>
              <a:custGeom>
                <a:avLst/>
                <a:gdLst/>
                <a:ahLst/>
                <a:cxnLst/>
                <a:rect r="r" b="b" t="t" l="l"/>
                <a:pathLst>
                  <a:path h="393857" w="2181753">
                    <a:moveTo>
                      <a:pt x="0" y="0"/>
                    </a:moveTo>
                    <a:lnTo>
                      <a:pt x="2181753" y="0"/>
                    </a:lnTo>
                    <a:lnTo>
                      <a:pt x="2181753" y="393857"/>
                    </a:lnTo>
                    <a:lnTo>
                      <a:pt x="0" y="393857"/>
                    </a:lnTo>
                    <a:close/>
                  </a:path>
                </a:pathLst>
              </a:custGeom>
              <a:solidFill>
                <a:srgbClr val="17726D"/>
              </a:solidFill>
            </p:spPr>
          </p:sp>
          <p:sp>
            <p:nvSpPr>
              <p:cNvPr name="TextBox 15" id="15"/>
              <p:cNvSpPr txBox="true"/>
              <p:nvPr/>
            </p:nvSpPr>
            <p:spPr>
              <a:xfrm>
                <a:off x="0" y="-47625"/>
                <a:ext cx="2181753" cy="441482"/>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5482344" y="674489"/>
              <a:ext cx="781724" cy="644922"/>
            </a:xfrm>
            <a:custGeom>
              <a:avLst/>
              <a:gdLst/>
              <a:ahLst/>
              <a:cxnLst/>
              <a:rect r="r" b="b" t="t" l="l"/>
              <a:pathLst>
                <a:path h="644922" w="781724">
                  <a:moveTo>
                    <a:pt x="0" y="0"/>
                  </a:moveTo>
                  <a:lnTo>
                    <a:pt x="781724" y="0"/>
                  </a:lnTo>
                  <a:lnTo>
                    <a:pt x="781724" y="644922"/>
                  </a:lnTo>
                  <a:lnTo>
                    <a:pt x="0" y="644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6458793" y="699558"/>
              <a:ext cx="4255195" cy="547158"/>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66" y="0"/>
            <a:ext cx="18266434" cy="10287000"/>
          </a:xfrm>
          <a:custGeom>
            <a:avLst/>
            <a:gdLst/>
            <a:ahLst/>
            <a:cxnLst/>
            <a:rect r="r" b="b" t="t" l="l"/>
            <a:pathLst>
              <a:path h="10287000" w="18266434">
                <a:moveTo>
                  <a:pt x="0" y="0"/>
                </a:moveTo>
                <a:lnTo>
                  <a:pt x="18266434" y="0"/>
                </a:lnTo>
                <a:lnTo>
                  <a:pt x="18266434" y="10287000"/>
                </a:lnTo>
                <a:lnTo>
                  <a:pt x="0" y="10287000"/>
                </a:lnTo>
                <a:lnTo>
                  <a:pt x="0" y="0"/>
                </a:lnTo>
                <a:close/>
              </a:path>
            </a:pathLst>
          </a:custGeom>
          <a:blipFill>
            <a:blip r:embed="rId2"/>
            <a:stretch>
              <a:fillRect l="0" t="-59" r="0" b="-59"/>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17726D"/>
            </a:solidFill>
          </p:spPr>
        </p:sp>
        <p:sp>
          <p:nvSpPr>
            <p:cNvPr name="TextBox 4" id="4"/>
            <p:cNvSpPr txBox="true"/>
            <p:nvPr/>
          </p:nvSpPr>
          <p:spPr>
            <a:xfrm>
              <a:off x="0" y="-47625"/>
              <a:ext cx="4816593" cy="318558"/>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1306298" y="1440834"/>
            <a:ext cx="12198354" cy="7003144"/>
          </a:xfrm>
          <a:custGeom>
            <a:avLst/>
            <a:gdLst/>
            <a:ahLst/>
            <a:cxnLst/>
            <a:rect r="r" b="b" t="t" l="l"/>
            <a:pathLst>
              <a:path h="7003144" w="12198354">
                <a:moveTo>
                  <a:pt x="0" y="0"/>
                </a:moveTo>
                <a:lnTo>
                  <a:pt x="12198354" y="0"/>
                </a:lnTo>
                <a:lnTo>
                  <a:pt x="12198354" y="7003144"/>
                </a:lnTo>
                <a:lnTo>
                  <a:pt x="0" y="7003144"/>
                </a:lnTo>
                <a:lnTo>
                  <a:pt x="0" y="0"/>
                </a:lnTo>
                <a:close/>
              </a:path>
            </a:pathLst>
          </a:custGeom>
          <a:blipFill>
            <a:blip r:embed="rId2"/>
            <a:stretch>
              <a:fillRect l="0" t="0" r="0" b="0"/>
            </a:stretch>
          </a:blipFill>
        </p:spPr>
      </p:sp>
      <p:sp>
        <p:nvSpPr>
          <p:cNvPr name="TextBox 6" id="6"/>
          <p:cNvSpPr txBox="true"/>
          <p:nvPr/>
        </p:nvSpPr>
        <p:spPr>
          <a:xfrm rot="0">
            <a:off x="4910876" y="-65281"/>
            <a:ext cx="9490393" cy="930279"/>
          </a:xfrm>
          <a:prstGeom prst="rect">
            <a:avLst/>
          </a:prstGeom>
        </p:spPr>
        <p:txBody>
          <a:bodyPr anchor="t" rtlCol="false" tIns="0" lIns="0" bIns="0" rIns="0">
            <a:spAutoFit/>
          </a:bodyPr>
          <a:lstStyle/>
          <a:p>
            <a:pPr algn="l">
              <a:lnSpc>
                <a:spcPts val="7749"/>
              </a:lnSpc>
              <a:spcBef>
                <a:spcPct val="0"/>
              </a:spcBef>
            </a:pPr>
            <a:r>
              <a:rPr lang="en-US" sz="4999">
                <a:solidFill>
                  <a:srgbClr val="FFFFFF"/>
                </a:solidFill>
                <a:latin typeface="Open Sans Medium"/>
                <a:ea typeface="Open Sans Medium"/>
                <a:cs typeface="Open Sans Medium"/>
                <a:sym typeface="Open Sans Medium"/>
              </a:rPr>
              <a:t>Insights and recommendations</a:t>
            </a:r>
          </a:p>
        </p:txBody>
      </p:sp>
      <p:sp>
        <p:nvSpPr>
          <p:cNvPr name="TextBox 7" id="7"/>
          <p:cNvSpPr txBox="true"/>
          <p:nvPr/>
        </p:nvSpPr>
        <p:spPr>
          <a:xfrm rot="0">
            <a:off x="1028700" y="8786878"/>
            <a:ext cx="14992640" cy="11804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3131"/>
                </a:solidFill>
                <a:latin typeface="Canva Sans Bold"/>
                <a:ea typeface="Canva Sans Bold"/>
                <a:cs typeface="Canva Sans Bold"/>
                <a:sym typeface="Canva Sans Bold"/>
              </a:rPr>
              <a:t>Note:</a:t>
            </a:r>
            <a:r>
              <a:rPr lang="en-US" sz="3399">
                <a:solidFill>
                  <a:srgbClr val="000000"/>
                </a:solidFill>
                <a:latin typeface="Canva Sans Bold"/>
                <a:ea typeface="Canva Sans Bold"/>
                <a:cs typeface="Canva Sans Bold"/>
                <a:sym typeface="Canva Sans Bold"/>
              </a:rPr>
              <a:t> global average is influenced by populations of all countries, including those with large population and low per capita emission</a:t>
            </a:r>
          </a:p>
        </p:txBody>
      </p:sp>
      <p:sp>
        <p:nvSpPr>
          <p:cNvPr name="TextBox 8" id="8"/>
          <p:cNvSpPr txBox="true"/>
          <p:nvPr/>
        </p:nvSpPr>
        <p:spPr>
          <a:xfrm rot="0">
            <a:off x="13504652" y="4017519"/>
            <a:ext cx="4783348" cy="178054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ea typeface="Canva Sans"/>
                <a:cs typeface="Canva Sans"/>
                <a:sym typeface="Canva Sans"/>
              </a:rPr>
              <a:t>Singapore has consistently higher per capita emissions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17726D"/>
            </a:solidFill>
          </p:spPr>
        </p:sp>
        <p:sp>
          <p:nvSpPr>
            <p:cNvPr name="TextBox 4" id="4"/>
            <p:cNvSpPr txBox="true"/>
            <p:nvPr/>
          </p:nvSpPr>
          <p:spPr>
            <a:xfrm>
              <a:off x="0" y="-47625"/>
              <a:ext cx="4816593" cy="318558"/>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1172807" y="2608440"/>
            <a:ext cx="11207630" cy="6085488"/>
          </a:xfrm>
          <a:custGeom>
            <a:avLst/>
            <a:gdLst/>
            <a:ahLst/>
            <a:cxnLst/>
            <a:rect r="r" b="b" t="t" l="l"/>
            <a:pathLst>
              <a:path h="6085488" w="11207630">
                <a:moveTo>
                  <a:pt x="0" y="0"/>
                </a:moveTo>
                <a:lnTo>
                  <a:pt x="11207630" y="0"/>
                </a:lnTo>
                <a:lnTo>
                  <a:pt x="11207630" y="6085488"/>
                </a:lnTo>
                <a:lnTo>
                  <a:pt x="0" y="6085488"/>
                </a:lnTo>
                <a:lnTo>
                  <a:pt x="0" y="0"/>
                </a:lnTo>
                <a:close/>
              </a:path>
            </a:pathLst>
          </a:custGeom>
          <a:blipFill>
            <a:blip r:embed="rId2"/>
            <a:stretch>
              <a:fillRect l="0" t="-1686" r="0" b="0"/>
            </a:stretch>
          </a:blipFill>
        </p:spPr>
      </p:sp>
      <p:sp>
        <p:nvSpPr>
          <p:cNvPr name="Freeform 6" id="6"/>
          <p:cNvSpPr/>
          <p:nvPr/>
        </p:nvSpPr>
        <p:spPr>
          <a:xfrm flipH="false" flipV="false" rot="-8919387">
            <a:off x="11771836" y="6580749"/>
            <a:ext cx="1554419" cy="439123"/>
          </a:xfrm>
          <a:custGeom>
            <a:avLst/>
            <a:gdLst/>
            <a:ahLst/>
            <a:cxnLst/>
            <a:rect r="r" b="b" t="t" l="l"/>
            <a:pathLst>
              <a:path h="439123" w="1554419">
                <a:moveTo>
                  <a:pt x="0" y="0"/>
                </a:moveTo>
                <a:lnTo>
                  <a:pt x="1554419" y="0"/>
                </a:lnTo>
                <a:lnTo>
                  <a:pt x="1554419" y="439123"/>
                </a:lnTo>
                <a:lnTo>
                  <a:pt x="0" y="4391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177854">
            <a:off x="10880848" y="2767983"/>
            <a:ext cx="1780404" cy="502964"/>
          </a:xfrm>
          <a:custGeom>
            <a:avLst/>
            <a:gdLst/>
            <a:ahLst/>
            <a:cxnLst/>
            <a:rect r="r" b="b" t="t" l="l"/>
            <a:pathLst>
              <a:path h="502964" w="1780404">
                <a:moveTo>
                  <a:pt x="0" y="0"/>
                </a:moveTo>
                <a:lnTo>
                  <a:pt x="1780404" y="0"/>
                </a:lnTo>
                <a:lnTo>
                  <a:pt x="1780404" y="502965"/>
                </a:lnTo>
                <a:lnTo>
                  <a:pt x="0" y="502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9024353">
            <a:off x="11640775" y="4672227"/>
            <a:ext cx="1453079" cy="410495"/>
          </a:xfrm>
          <a:custGeom>
            <a:avLst/>
            <a:gdLst/>
            <a:ahLst/>
            <a:cxnLst/>
            <a:rect r="r" b="b" t="t" l="l"/>
            <a:pathLst>
              <a:path h="410495" w="1453079">
                <a:moveTo>
                  <a:pt x="0" y="0"/>
                </a:moveTo>
                <a:lnTo>
                  <a:pt x="1453079" y="0"/>
                </a:lnTo>
                <a:lnTo>
                  <a:pt x="1453079" y="410494"/>
                </a:lnTo>
                <a:lnTo>
                  <a:pt x="0" y="410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821143">
            <a:off x="7162757" y="2256895"/>
            <a:ext cx="1395552" cy="2159462"/>
          </a:xfrm>
          <a:custGeom>
            <a:avLst/>
            <a:gdLst/>
            <a:ahLst/>
            <a:cxnLst/>
            <a:rect r="r" b="b" t="t" l="l"/>
            <a:pathLst>
              <a:path h="2159462" w="1395552">
                <a:moveTo>
                  <a:pt x="0" y="0"/>
                </a:moveTo>
                <a:lnTo>
                  <a:pt x="1395552" y="0"/>
                </a:lnTo>
                <a:lnTo>
                  <a:pt x="1395552" y="2159462"/>
                </a:lnTo>
                <a:lnTo>
                  <a:pt x="0" y="21594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4910876" y="-65281"/>
            <a:ext cx="9490393" cy="930279"/>
          </a:xfrm>
          <a:prstGeom prst="rect">
            <a:avLst/>
          </a:prstGeom>
        </p:spPr>
        <p:txBody>
          <a:bodyPr anchor="t" rtlCol="false" tIns="0" lIns="0" bIns="0" rIns="0">
            <a:spAutoFit/>
          </a:bodyPr>
          <a:lstStyle/>
          <a:p>
            <a:pPr algn="l">
              <a:lnSpc>
                <a:spcPts val="7749"/>
              </a:lnSpc>
              <a:spcBef>
                <a:spcPct val="0"/>
              </a:spcBef>
            </a:pPr>
            <a:r>
              <a:rPr lang="en-US" sz="4999">
                <a:solidFill>
                  <a:srgbClr val="FFFFFF"/>
                </a:solidFill>
                <a:latin typeface="Open Sans Medium"/>
                <a:ea typeface="Open Sans Medium"/>
                <a:cs typeface="Open Sans Medium"/>
                <a:sym typeface="Open Sans Medium"/>
              </a:rPr>
              <a:t>Insights and recommendations</a:t>
            </a:r>
          </a:p>
        </p:txBody>
      </p:sp>
      <p:sp>
        <p:nvSpPr>
          <p:cNvPr name="TextBox 11" id="11"/>
          <p:cNvSpPr txBox="true"/>
          <p:nvPr/>
        </p:nvSpPr>
        <p:spPr>
          <a:xfrm rot="0">
            <a:off x="12578174" y="7472539"/>
            <a:ext cx="4351170" cy="1780540"/>
          </a:xfrm>
          <a:prstGeom prst="rect">
            <a:avLst/>
          </a:prstGeom>
        </p:spPr>
        <p:txBody>
          <a:bodyPr anchor="t" rtlCol="false" tIns="0" lIns="0" bIns="0" rIns="0">
            <a:spAutoFit/>
          </a:bodyPr>
          <a:lstStyle/>
          <a:p>
            <a:pPr algn="ctr">
              <a:lnSpc>
                <a:spcPts val="4760"/>
              </a:lnSpc>
            </a:pPr>
            <a:r>
              <a:rPr lang="en-US" sz="3400">
                <a:solidFill>
                  <a:srgbClr val="000000"/>
                </a:solidFill>
                <a:latin typeface="Canva Sans"/>
                <a:ea typeface="Canva Sans"/>
                <a:cs typeface="Canva Sans"/>
                <a:sym typeface="Canva Sans"/>
              </a:rPr>
              <a:t>Hong Kong’s trend of emissions is quite stable  </a:t>
            </a:r>
          </a:p>
        </p:txBody>
      </p:sp>
      <p:sp>
        <p:nvSpPr>
          <p:cNvPr name="TextBox 12" id="12"/>
          <p:cNvSpPr txBox="true"/>
          <p:nvPr/>
        </p:nvSpPr>
        <p:spPr>
          <a:xfrm rot="0">
            <a:off x="12037358" y="1854998"/>
            <a:ext cx="4891986" cy="1180465"/>
          </a:xfrm>
          <a:prstGeom prst="rect">
            <a:avLst/>
          </a:prstGeom>
        </p:spPr>
        <p:txBody>
          <a:bodyPr anchor="t" rtlCol="false" tIns="0" lIns="0" bIns="0" rIns="0">
            <a:spAutoFit/>
          </a:bodyPr>
          <a:lstStyle/>
          <a:p>
            <a:pPr algn="ctr">
              <a:lnSpc>
                <a:spcPts val="4760"/>
              </a:lnSpc>
            </a:pPr>
            <a:r>
              <a:rPr lang="en-US" sz="3400">
                <a:solidFill>
                  <a:srgbClr val="000000"/>
                </a:solidFill>
                <a:latin typeface="Canva Sans"/>
                <a:ea typeface="Canva Sans"/>
                <a:cs typeface="Canva Sans"/>
                <a:sym typeface="Canva Sans"/>
              </a:rPr>
              <a:t>Emission surge for South Korea</a:t>
            </a:r>
          </a:p>
        </p:txBody>
      </p:sp>
      <p:sp>
        <p:nvSpPr>
          <p:cNvPr name="TextBox 13" id="13"/>
          <p:cNvSpPr txBox="true"/>
          <p:nvPr/>
        </p:nvSpPr>
        <p:spPr>
          <a:xfrm rot="0">
            <a:off x="2283336" y="1180307"/>
            <a:ext cx="5577197" cy="1180465"/>
          </a:xfrm>
          <a:prstGeom prst="rect">
            <a:avLst/>
          </a:prstGeom>
        </p:spPr>
        <p:txBody>
          <a:bodyPr anchor="t" rtlCol="false" tIns="0" lIns="0" bIns="0" rIns="0">
            <a:spAutoFit/>
          </a:bodyPr>
          <a:lstStyle/>
          <a:p>
            <a:pPr algn="ctr">
              <a:lnSpc>
                <a:spcPts val="4760"/>
              </a:lnSpc>
            </a:pPr>
            <a:r>
              <a:rPr lang="en-US" sz="3400">
                <a:solidFill>
                  <a:srgbClr val="000000"/>
                </a:solidFill>
                <a:latin typeface="Canva Sans"/>
                <a:ea typeface="Canva Sans"/>
                <a:cs typeface="Canva Sans"/>
                <a:sym typeface="Canva Sans"/>
              </a:rPr>
              <a:t>Singapore’s emission spiked and declines after</a:t>
            </a:r>
          </a:p>
        </p:txBody>
      </p:sp>
      <p:sp>
        <p:nvSpPr>
          <p:cNvPr name="TextBox 14" id="14"/>
          <p:cNvSpPr txBox="true"/>
          <p:nvPr/>
        </p:nvSpPr>
        <p:spPr>
          <a:xfrm rot="0">
            <a:off x="12367314" y="3998417"/>
            <a:ext cx="4891986" cy="1180465"/>
          </a:xfrm>
          <a:prstGeom prst="rect">
            <a:avLst/>
          </a:prstGeom>
        </p:spPr>
        <p:txBody>
          <a:bodyPr anchor="t" rtlCol="false" tIns="0" lIns="0" bIns="0" rIns="0">
            <a:spAutoFit/>
          </a:bodyPr>
          <a:lstStyle/>
          <a:p>
            <a:pPr algn="ctr">
              <a:lnSpc>
                <a:spcPts val="4760"/>
              </a:lnSpc>
            </a:pPr>
            <a:r>
              <a:rPr lang="en-US" sz="3400">
                <a:solidFill>
                  <a:srgbClr val="000000"/>
                </a:solidFill>
                <a:latin typeface="Canva Sans"/>
                <a:ea typeface="Canva Sans"/>
                <a:cs typeface="Canva Sans"/>
                <a:sym typeface="Canva Sans"/>
              </a:rPr>
              <a:t>Japan’s emission is stable throughout</a:t>
            </a:r>
          </a:p>
        </p:txBody>
      </p:sp>
      <p:sp>
        <p:nvSpPr>
          <p:cNvPr name="TextBox 15" id="15"/>
          <p:cNvSpPr txBox="true"/>
          <p:nvPr/>
        </p:nvSpPr>
        <p:spPr>
          <a:xfrm rot="0">
            <a:off x="0" y="9008253"/>
            <a:ext cx="14192364" cy="11804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Bold"/>
                <a:ea typeface="Canva Sans Bold"/>
                <a:cs typeface="Canva Sans Bold"/>
                <a:sym typeface="Canva Sans Bold"/>
              </a:rPr>
              <a:t>South Korea won’t be included in the comparison due to its high emissions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17726D"/>
            </a:solidFill>
          </p:spPr>
        </p:sp>
        <p:sp>
          <p:nvSpPr>
            <p:cNvPr name="TextBox 4" id="4"/>
            <p:cNvSpPr txBox="true"/>
            <p:nvPr/>
          </p:nvSpPr>
          <p:spPr>
            <a:xfrm>
              <a:off x="0" y="-47625"/>
              <a:ext cx="4816593" cy="318558"/>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5549390" y="2039795"/>
            <a:ext cx="7669459" cy="6586452"/>
          </a:xfrm>
          <a:custGeom>
            <a:avLst/>
            <a:gdLst/>
            <a:ahLst/>
            <a:cxnLst/>
            <a:rect r="r" b="b" t="t" l="l"/>
            <a:pathLst>
              <a:path h="6586452" w="7669459">
                <a:moveTo>
                  <a:pt x="0" y="0"/>
                </a:moveTo>
                <a:lnTo>
                  <a:pt x="7669459" y="0"/>
                </a:lnTo>
                <a:lnTo>
                  <a:pt x="7669459" y="6586452"/>
                </a:lnTo>
                <a:lnTo>
                  <a:pt x="0" y="6586452"/>
                </a:lnTo>
                <a:lnTo>
                  <a:pt x="0" y="0"/>
                </a:lnTo>
                <a:close/>
              </a:path>
            </a:pathLst>
          </a:custGeom>
          <a:blipFill>
            <a:blip r:embed="rId2"/>
            <a:stretch>
              <a:fillRect l="0" t="0" r="0" b="0"/>
            </a:stretch>
          </a:blipFill>
        </p:spPr>
      </p:sp>
      <p:sp>
        <p:nvSpPr>
          <p:cNvPr name="AutoShape 6" id="6"/>
          <p:cNvSpPr/>
          <p:nvPr/>
        </p:nvSpPr>
        <p:spPr>
          <a:xfrm flipV="true">
            <a:off x="4181253" y="3582697"/>
            <a:ext cx="3127766" cy="661998"/>
          </a:xfrm>
          <a:prstGeom prst="line">
            <a:avLst/>
          </a:prstGeom>
          <a:ln cap="flat" w="38100">
            <a:solidFill>
              <a:srgbClr val="000000"/>
            </a:solidFill>
            <a:prstDash val="solid"/>
            <a:headEnd type="none" len="sm" w="sm"/>
            <a:tailEnd type="triangle" len="med" w="lg"/>
          </a:ln>
        </p:spPr>
      </p:sp>
      <p:sp>
        <p:nvSpPr>
          <p:cNvPr name="AutoShape 7" id="7"/>
          <p:cNvSpPr/>
          <p:nvPr/>
        </p:nvSpPr>
        <p:spPr>
          <a:xfrm flipV="true">
            <a:off x="4181253" y="3687800"/>
            <a:ext cx="4580835" cy="556895"/>
          </a:xfrm>
          <a:prstGeom prst="line">
            <a:avLst/>
          </a:prstGeom>
          <a:ln cap="flat" w="38100">
            <a:solidFill>
              <a:srgbClr val="000000"/>
            </a:solidFill>
            <a:prstDash val="solid"/>
            <a:headEnd type="none" len="sm" w="sm"/>
            <a:tailEnd type="triangle" len="med" w="lg"/>
          </a:ln>
        </p:spPr>
      </p:sp>
      <p:sp>
        <p:nvSpPr>
          <p:cNvPr name="TextBox 8" id="8"/>
          <p:cNvSpPr txBox="true"/>
          <p:nvPr/>
        </p:nvSpPr>
        <p:spPr>
          <a:xfrm rot="0">
            <a:off x="4910876" y="-65281"/>
            <a:ext cx="9490393" cy="930279"/>
          </a:xfrm>
          <a:prstGeom prst="rect">
            <a:avLst/>
          </a:prstGeom>
        </p:spPr>
        <p:txBody>
          <a:bodyPr anchor="t" rtlCol="false" tIns="0" lIns="0" bIns="0" rIns="0">
            <a:spAutoFit/>
          </a:bodyPr>
          <a:lstStyle/>
          <a:p>
            <a:pPr algn="l">
              <a:lnSpc>
                <a:spcPts val="7749"/>
              </a:lnSpc>
              <a:spcBef>
                <a:spcPct val="0"/>
              </a:spcBef>
            </a:pPr>
            <a:r>
              <a:rPr lang="en-US" sz="4999">
                <a:solidFill>
                  <a:srgbClr val="FFFFFF"/>
                </a:solidFill>
                <a:latin typeface="Open Sans Medium"/>
                <a:ea typeface="Open Sans Medium"/>
                <a:cs typeface="Open Sans Medium"/>
                <a:sym typeface="Open Sans Medium"/>
              </a:rPr>
              <a:t>Insights and recommendations</a:t>
            </a:r>
          </a:p>
        </p:txBody>
      </p:sp>
      <p:sp>
        <p:nvSpPr>
          <p:cNvPr name="TextBox 9" id="9"/>
          <p:cNvSpPr txBox="true"/>
          <p:nvPr/>
        </p:nvSpPr>
        <p:spPr>
          <a:xfrm rot="0">
            <a:off x="1665906" y="8934767"/>
            <a:ext cx="14192364" cy="11804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Bold"/>
                <a:ea typeface="Canva Sans Bold"/>
                <a:cs typeface="Canva Sans Bold"/>
                <a:sym typeface="Canva Sans Bold"/>
              </a:rPr>
              <a:t> Japan won’t be included in the comparison due to the similar emission levels</a:t>
            </a:r>
          </a:p>
        </p:txBody>
      </p:sp>
      <p:sp>
        <p:nvSpPr>
          <p:cNvPr name="TextBox 10" id="10"/>
          <p:cNvSpPr txBox="true"/>
          <p:nvPr/>
        </p:nvSpPr>
        <p:spPr>
          <a:xfrm rot="0">
            <a:off x="614542" y="3621125"/>
            <a:ext cx="3566711" cy="11804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ea typeface="Canva Sans"/>
                <a:cs typeface="Canva Sans"/>
                <a:sym typeface="Canva Sans"/>
              </a:rPr>
              <a:t>Very minimal difference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17726D"/>
            </a:solidFill>
          </p:spPr>
        </p:sp>
        <p:sp>
          <p:nvSpPr>
            <p:cNvPr name="TextBox 4" id="4"/>
            <p:cNvSpPr txBox="true"/>
            <p:nvPr/>
          </p:nvSpPr>
          <p:spPr>
            <a:xfrm>
              <a:off x="0" y="-47625"/>
              <a:ext cx="4816593" cy="318558"/>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10421025" y="3615164"/>
            <a:ext cx="5862232" cy="2558065"/>
          </a:xfrm>
          <a:custGeom>
            <a:avLst/>
            <a:gdLst/>
            <a:ahLst/>
            <a:cxnLst/>
            <a:rect r="r" b="b" t="t" l="l"/>
            <a:pathLst>
              <a:path h="2558065" w="5862232">
                <a:moveTo>
                  <a:pt x="0" y="0"/>
                </a:moveTo>
                <a:lnTo>
                  <a:pt x="5862232" y="0"/>
                </a:lnTo>
                <a:lnTo>
                  <a:pt x="5862232" y="2558065"/>
                </a:lnTo>
                <a:lnTo>
                  <a:pt x="0" y="25580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66668" y="3210004"/>
            <a:ext cx="2304422" cy="3061430"/>
          </a:xfrm>
          <a:custGeom>
            <a:avLst/>
            <a:gdLst/>
            <a:ahLst/>
            <a:cxnLst/>
            <a:rect r="r" b="b" t="t" l="l"/>
            <a:pathLst>
              <a:path h="3061430" w="2304422">
                <a:moveTo>
                  <a:pt x="0" y="0"/>
                </a:moveTo>
                <a:lnTo>
                  <a:pt x="2304422" y="0"/>
                </a:lnTo>
                <a:lnTo>
                  <a:pt x="2304422" y="3061430"/>
                </a:lnTo>
                <a:lnTo>
                  <a:pt x="0" y="3061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056865" y="3290057"/>
            <a:ext cx="2878384" cy="2981377"/>
          </a:xfrm>
          <a:custGeom>
            <a:avLst/>
            <a:gdLst/>
            <a:ahLst/>
            <a:cxnLst/>
            <a:rect r="r" b="b" t="t" l="l"/>
            <a:pathLst>
              <a:path h="2981377" w="2878384">
                <a:moveTo>
                  <a:pt x="0" y="0"/>
                </a:moveTo>
                <a:lnTo>
                  <a:pt x="2878385" y="0"/>
                </a:lnTo>
                <a:lnTo>
                  <a:pt x="2878385" y="2981377"/>
                </a:lnTo>
                <a:lnTo>
                  <a:pt x="0" y="2981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7158" y="6706235"/>
            <a:ext cx="16754318" cy="35807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Bold"/>
                <a:ea typeface="Canva Sans Bold"/>
                <a:cs typeface="Canva Sans Bold"/>
                <a:sym typeface="Canva Sans Bold"/>
              </a:rPr>
              <a:t> </a:t>
            </a:r>
            <a:r>
              <a:rPr lang="en-US" sz="3399">
                <a:solidFill>
                  <a:srgbClr val="000000"/>
                </a:solidFill>
                <a:latin typeface="Canva Sans"/>
                <a:ea typeface="Canva Sans"/>
                <a:cs typeface="Canva Sans"/>
                <a:sym typeface="Canva Sans"/>
              </a:rPr>
              <a:t> 2.</a:t>
            </a:r>
            <a:r>
              <a:rPr lang="en-US" sz="3399">
                <a:solidFill>
                  <a:srgbClr val="000000"/>
                </a:solidFill>
                <a:latin typeface="Canva Sans Bold"/>
                <a:ea typeface="Canva Sans Bold"/>
                <a:cs typeface="Canva Sans Bold"/>
                <a:sym typeface="Canva Sans Bold"/>
              </a:rPr>
              <a:t> Singapore's Green Mark Certification (can be improved)</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 designed to evaluate a building's environmental impact and performance.</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Currently, it only needs to be done once.</a:t>
            </a:r>
          </a:p>
          <a:p>
            <a:pPr algn="l" marL="734059" indent="-367030" lvl="1">
              <a:lnSpc>
                <a:spcPts val="4759"/>
              </a:lnSpc>
              <a:buFont typeface="Arial"/>
              <a:buChar char="•"/>
            </a:pPr>
            <a:r>
              <a:rPr lang="en-US" sz="3399">
                <a:solidFill>
                  <a:srgbClr val="FF3131"/>
                </a:solidFill>
                <a:latin typeface="Canva Sans"/>
                <a:ea typeface="Canva Sans"/>
                <a:cs typeface="Canva Sans"/>
                <a:sym typeface="Canva Sans"/>
              </a:rPr>
              <a:t>Make a mandatory 5 year energy audit</a:t>
            </a:r>
          </a:p>
          <a:p>
            <a:pPr algn="l">
              <a:lnSpc>
                <a:spcPts val="4759"/>
              </a:lnSpc>
            </a:pPr>
          </a:p>
          <a:p>
            <a:pPr algn="l">
              <a:lnSpc>
                <a:spcPts val="4759"/>
              </a:lnSpc>
            </a:pPr>
          </a:p>
        </p:txBody>
      </p:sp>
      <p:sp>
        <p:nvSpPr>
          <p:cNvPr name="Freeform 9" id="9"/>
          <p:cNvSpPr/>
          <p:nvPr/>
        </p:nvSpPr>
        <p:spPr>
          <a:xfrm flipH="false" flipV="false" rot="0">
            <a:off x="13966640" y="8003239"/>
            <a:ext cx="2316617" cy="2114440"/>
          </a:xfrm>
          <a:custGeom>
            <a:avLst/>
            <a:gdLst/>
            <a:ahLst/>
            <a:cxnLst/>
            <a:rect r="r" b="b" t="t" l="l"/>
            <a:pathLst>
              <a:path h="2114440" w="2316617">
                <a:moveTo>
                  <a:pt x="0" y="0"/>
                </a:moveTo>
                <a:lnTo>
                  <a:pt x="2316617" y="0"/>
                </a:lnTo>
                <a:lnTo>
                  <a:pt x="2316617" y="2114439"/>
                </a:lnTo>
                <a:lnTo>
                  <a:pt x="0" y="21144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529729" y="-36514"/>
            <a:ext cx="12139028" cy="930279"/>
          </a:xfrm>
          <a:prstGeom prst="rect">
            <a:avLst/>
          </a:prstGeom>
        </p:spPr>
        <p:txBody>
          <a:bodyPr anchor="t" rtlCol="false" tIns="0" lIns="0" bIns="0" rIns="0">
            <a:spAutoFit/>
          </a:bodyPr>
          <a:lstStyle/>
          <a:p>
            <a:pPr algn="l">
              <a:lnSpc>
                <a:spcPts val="7749"/>
              </a:lnSpc>
              <a:spcBef>
                <a:spcPct val="0"/>
              </a:spcBef>
            </a:pPr>
            <a:r>
              <a:rPr lang="en-US" sz="4999">
                <a:solidFill>
                  <a:srgbClr val="FFFFFF"/>
                </a:solidFill>
                <a:latin typeface="Open Sans Medium"/>
                <a:ea typeface="Open Sans Medium"/>
                <a:cs typeface="Open Sans Medium"/>
                <a:sym typeface="Open Sans Medium"/>
              </a:rPr>
              <a:t>Recommendations from Hong Kong</a:t>
            </a:r>
          </a:p>
        </p:txBody>
      </p:sp>
      <p:sp>
        <p:nvSpPr>
          <p:cNvPr name="TextBox 11" id="11"/>
          <p:cNvSpPr txBox="true"/>
          <p:nvPr/>
        </p:nvSpPr>
        <p:spPr>
          <a:xfrm rot="0">
            <a:off x="57158" y="1252522"/>
            <a:ext cx="15169866" cy="2380615"/>
          </a:xfrm>
          <a:prstGeom prst="rect">
            <a:avLst/>
          </a:prstGeom>
        </p:spPr>
        <p:txBody>
          <a:bodyPr anchor="t" rtlCol="false" tIns="0" lIns="0" bIns="0" rIns="0">
            <a:spAutoFit/>
          </a:bodyPr>
          <a:lstStyle/>
          <a:p>
            <a:pPr algn="l" marL="734059" indent="-367030" lvl="1">
              <a:lnSpc>
                <a:spcPts val="4759"/>
              </a:lnSpc>
              <a:buAutoNum type="arabicPeriod" startAt="1"/>
            </a:pPr>
            <a:r>
              <a:rPr lang="en-US" sz="3399">
                <a:solidFill>
                  <a:srgbClr val="000000"/>
                </a:solidFill>
                <a:latin typeface="Canva Sans Bold"/>
                <a:ea typeface="Canva Sans Bold"/>
                <a:cs typeface="Canva Sans Bold"/>
                <a:sym typeface="Canva Sans Bold"/>
              </a:rPr>
              <a:t> Electric Vehicle (EV) incentives (can be improved)</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 Tax rebate up to $15,000 off the Additional registration fee (ARF)</a:t>
            </a:r>
          </a:p>
          <a:p>
            <a:pPr algn="l" marL="734059" indent="-367030" lvl="1">
              <a:lnSpc>
                <a:spcPts val="4759"/>
              </a:lnSpc>
              <a:buFont typeface="Arial"/>
              <a:buChar char="•"/>
            </a:pPr>
            <a:r>
              <a:rPr lang="en-US" sz="3399">
                <a:solidFill>
                  <a:srgbClr val="FF3131"/>
                </a:solidFill>
                <a:latin typeface="Canva Sans"/>
                <a:ea typeface="Canva Sans"/>
                <a:cs typeface="Canva Sans"/>
                <a:sym typeface="Canva Sans"/>
              </a:rPr>
              <a:t>‘1 for 1 replacement’ scheme for EVs --&gt; $30,000</a:t>
            </a:r>
          </a:p>
          <a:p>
            <a:pPr algn="l">
              <a:lnSpc>
                <a:spcPts val="475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151339"/>
            <a:ext cx="1028700" cy="1135661"/>
            <a:chOff x="0" y="0"/>
            <a:chExt cx="270933" cy="299104"/>
          </a:xfrm>
        </p:grpSpPr>
        <p:sp>
          <p:nvSpPr>
            <p:cNvPr name="Freeform 3" id="3"/>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4" id="4"/>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866642" y="0"/>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4793979" y="-3139714"/>
            <a:ext cx="5402508" cy="54025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1" id="11"/>
          <p:cNvSpPr txBox="true"/>
          <p:nvPr/>
        </p:nvSpPr>
        <p:spPr>
          <a:xfrm rot="0">
            <a:off x="2365660" y="1643670"/>
            <a:ext cx="14017731" cy="1840619"/>
          </a:xfrm>
          <a:prstGeom prst="rect">
            <a:avLst/>
          </a:prstGeom>
        </p:spPr>
        <p:txBody>
          <a:bodyPr anchor="t" rtlCol="false" tIns="0" lIns="0" bIns="0" rIns="0">
            <a:spAutoFit/>
          </a:bodyPr>
          <a:lstStyle/>
          <a:p>
            <a:pPr algn="ctr">
              <a:lnSpc>
                <a:spcPts val="16079"/>
              </a:lnSpc>
            </a:pPr>
            <a:r>
              <a:rPr lang="en-US" sz="8039">
                <a:solidFill>
                  <a:srgbClr val="000000"/>
                </a:solidFill>
                <a:latin typeface="Inter Bold"/>
                <a:ea typeface="Inter Bold"/>
                <a:cs typeface="Inter Bold"/>
                <a:sym typeface="Inter Bold"/>
              </a:rPr>
              <a:t>Dashboard 3 (Issac)</a:t>
            </a:r>
          </a:p>
        </p:txBody>
      </p:sp>
      <p:grpSp>
        <p:nvGrpSpPr>
          <p:cNvPr name="Group 12" id="12"/>
          <p:cNvGrpSpPr/>
          <p:nvPr/>
        </p:nvGrpSpPr>
        <p:grpSpPr>
          <a:xfrm rot="0">
            <a:off x="10004155" y="387644"/>
            <a:ext cx="8283845" cy="1495425"/>
            <a:chOff x="0" y="0"/>
            <a:chExt cx="11045127" cy="1993900"/>
          </a:xfrm>
        </p:grpSpPr>
        <p:grpSp>
          <p:nvGrpSpPr>
            <p:cNvPr name="Group 13" id="13"/>
            <p:cNvGrpSpPr/>
            <p:nvPr/>
          </p:nvGrpSpPr>
          <p:grpSpPr>
            <a:xfrm rot="0">
              <a:off x="0" y="0"/>
              <a:ext cx="11045127" cy="1993900"/>
              <a:chOff x="0" y="0"/>
              <a:chExt cx="2181753" cy="393857"/>
            </a:xfrm>
          </p:grpSpPr>
          <p:sp>
            <p:nvSpPr>
              <p:cNvPr name="Freeform 14" id="14"/>
              <p:cNvSpPr/>
              <p:nvPr/>
            </p:nvSpPr>
            <p:spPr>
              <a:xfrm flipH="false" flipV="false" rot="0">
                <a:off x="0" y="0"/>
                <a:ext cx="2181753" cy="393857"/>
              </a:xfrm>
              <a:custGeom>
                <a:avLst/>
                <a:gdLst/>
                <a:ahLst/>
                <a:cxnLst/>
                <a:rect r="r" b="b" t="t" l="l"/>
                <a:pathLst>
                  <a:path h="393857" w="2181753">
                    <a:moveTo>
                      <a:pt x="0" y="0"/>
                    </a:moveTo>
                    <a:lnTo>
                      <a:pt x="2181753" y="0"/>
                    </a:lnTo>
                    <a:lnTo>
                      <a:pt x="2181753" y="393857"/>
                    </a:lnTo>
                    <a:lnTo>
                      <a:pt x="0" y="393857"/>
                    </a:lnTo>
                    <a:close/>
                  </a:path>
                </a:pathLst>
              </a:custGeom>
              <a:solidFill>
                <a:srgbClr val="17726D"/>
              </a:solidFill>
            </p:spPr>
          </p:sp>
          <p:sp>
            <p:nvSpPr>
              <p:cNvPr name="TextBox 15" id="15"/>
              <p:cNvSpPr txBox="true"/>
              <p:nvPr/>
            </p:nvSpPr>
            <p:spPr>
              <a:xfrm>
                <a:off x="0" y="-47625"/>
                <a:ext cx="2181753" cy="441482"/>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5482344" y="674489"/>
              <a:ext cx="781724" cy="644922"/>
            </a:xfrm>
            <a:custGeom>
              <a:avLst/>
              <a:gdLst/>
              <a:ahLst/>
              <a:cxnLst/>
              <a:rect r="r" b="b" t="t" l="l"/>
              <a:pathLst>
                <a:path h="644922" w="781724">
                  <a:moveTo>
                    <a:pt x="0" y="0"/>
                  </a:moveTo>
                  <a:lnTo>
                    <a:pt x="781724" y="0"/>
                  </a:lnTo>
                  <a:lnTo>
                    <a:pt x="781724" y="644922"/>
                  </a:lnTo>
                  <a:lnTo>
                    <a:pt x="0" y="644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6458793" y="699558"/>
              <a:ext cx="4255195" cy="547158"/>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grpSp>
      <p:sp>
        <p:nvSpPr>
          <p:cNvPr name="TextBox 18" id="18"/>
          <p:cNvSpPr txBox="true"/>
          <p:nvPr/>
        </p:nvSpPr>
        <p:spPr>
          <a:xfrm rot="0">
            <a:off x="3890106" y="5029200"/>
            <a:ext cx="12859175" cy="1263017"/>
          </a:xfrm>
          <a:prstGeom prst="rect">
            <a:avLst/>
          </a:prstGeom>
        </p:spPr>
        <p:txBody>
          <a:bodyPr anchor="t" rtlCol="false" tIns="0" lIns="0" bIns="0" rIns="0">
            <a:spAutoFit/>
          </a:bodyPr>
          <a:lstStyle/>
          <a:p>
            <a:pPr algn="l">
              <a:lnSpc>
                <a:spcPts val="5114"/>
              </a:lnSpc>
              <a:spcBef>
                <a:spcPct val="0"/>
              </a:spcBef>
            </a:pPr>
            <a:r>
              <a:rPr lang="en-US" sz="3299">
                <a:solidFill>
                  <a:srgbClr val="000000"/>
                </a:solidFill>
                <a:latin typeface="Open Sans Bold"/>
                <a:ea typeface="Open Sans Bold"/>
                <a:cs typeface="Open Sans Bold"/>
                <a:sym typeface="Open Sans Bold"/>
              </a:rPr>
              <a:t>Analyse the carbon emissions of various sectors in Singapore in 2022, and identify the 3 main contributing sectors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151339"/>
            <a:ext cx="1028700" cy="1135661"/>
            <a:chOff x="0" y="0"/>
            <a:chExt cx="270933" cy="299104"/>
          </a:xfrm>
        </p:grpSpPr>
        <p:sp>
          <p:nvSpPr>
            <p:cNvPr name="Freeform 3" id="3"/>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4" id="4"/>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0" y="20909"/>
            <a:ext cx="18325322" cy="10266091"/>
          </a:xfrm>
          <a:custGeom>
            <a:avLst/>
            <a:gdLst/>
            <a:ahLst/>
            <a:cxnLst/>
            <a:rect r="r" b="b" t="t" l="l"/>
            <a:pathLst>
              <a:path h="10266091" w="18325322">
                <a:moveTo>
                  <a:pt x="0" y="0"/>
                </a:moveTo>
                <a:lnTo>
                  <a:pt x="18325322" y="0"/>
                </a:lnTo>
                <a:lnTo>
                  <a:pt x="18325322" y="10266091"/>
                </a:lnTo>
                <a:lnTo>
                  <a:pt x="0" y="10266091"/>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832695"/>
            <a:chOff x="0" y="0"/>
            <a:chExt cx="4816593" cy="482685"/>
          </a:xfrm>
        </p:grpSpPr>
        <p:sp>
          <p:nvSpPr>
            <p:cNvPr name="Freeform 3" id="3"/>
            <p:cNvSpPr/>
            <p:nvPr/>
          </p:nvSpPr>
          <p:spPr>
            <a:xfrm flipH="false" flipV="false" rot="0">
              <a:off x="0" y="0"/>
              <a:ext cx="4816592" cy="482685"/>
            </a:xfrm>
            <a:custGeom>
              <a:avLst/>
              <a:gdLst/>
              <a:ahLst/>
              <a:cxnLst/>
              <a:rect r="r" b="b" t="t" l="l"/>
              <a:pathLst>
                <a:path h="482685" w="4816592">
                  <a:moveTo>
                    <a:pt x="0" y="0"/>
                  </a:moveTo>
                  <a:lnTo>
                    <a:pt x="4816592" y="0"/>
                  </a:lnTo>
                  <a:lnTo>
                    <a:pt x="4816592" y="482685"/>
                  </a:lnTo>
                  <a:lnTo>
                    <a:pt x="0" y="482685"/>
                  </a:lnTo>
                  <a:close/>
                </a:path>
              </a:pathLst>
            </a:custGeom>
            <a:solidFill>
              <a:srgbClr val="17726D"/>
            </a:solidFill>
          </p:spPr>
        </p:sp>
        <p:sp>
          <p:nvSpPr>
            <p:cNvPr name="TextBox 4" id="4"/>
            <p:cNvSpPr txBox="true"/>
            <p:nvPr/>
          </p:nvSpPr>
          <p:spPr>
            <a:xfrm>
              <a:off x="0" y="-47625"/>
              <a:ext cx="4816593" cy="530310"/>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6386405" y="-1476144"/>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3904302" y="2564471"/>
            <a:ext cx="9705495" cy="4684249"/>
          </a:xfrm>
          <a:custGeom>
            <a:avLst/>
            <a:gdLst/>
            <a:ahLst/>
            <a:cxnLst/>
            <a:rect r="r" b="b" t="t" l="l"/>
            <a:pathLst>
              <a:path h="4684249" w="9705495">
                <a:moveTo>
                  <a:pt x="0" y="0"/>
                </a:moveTo>
                <a:lnTo>
                  <a:pt x="9705495" y="0"/>
                </a:lnTo>
                <a:lnTo>
                  <a:pt x="9705495" y="4684249"/>
                </a:lnTo>
                <a:lnTo>
                  <a:pt x="0" y="4684249"/>
                </a:lnTo>
                <a:lnTo>
                  <a:pt x="0" y="0"/>
                </a:lnTo>
                <a:close/>
              </a:path>
            </a:pathLst>
          </a:custGeom>
          <a:blipFill>
            <a:blip r:embed="rId2"/>
            <a:stretch>
              <a:fillRect l="0" t="0" r="0" b="0"/>
            </a:stretch>
          </a:blipFill>
        </p:spPr>
      </p:sp>
      <p:sp>
        <p:nvSpPr>
          <p:cNvPr name="TextBox 9" id="9"/>
          <p:cNvSpPr txBox="true"/>
          <p:nvPr/>
        </p:nvSpPr>
        <p:spPr>
          <a:xfrm rot="0">
            <a:off x="2118556" y="8088181"/>
            <a:ext cx="15140744" cy="1669099"/>
          </a:xfrm>
          <a:prstGeom prst="rect">
            <a:avLst/>
          </a:prstGeom>
        </p:spPr>
        <p:txBody>
          <a:bodyPr anchor="t" rtlCol="false" tIns="0" lIns="0" bIns="0" rIns="0">
            <a:spAutoFit/>
          </a:bodyPr>
          <a:lstStyle/>
          <a:p>
            <a:pPr algn="l">
              <a:lnSpc>
                <a:spcPts val="4649"/>
              </a:lnSpc>
              <a:spcBef>
                <a:spcPct val="0"/>
              </a:spcBef>
            </a:pPr>
            <a:r>
              <a:rPr lang="en-US" sz="2999">
                <a:solidFill>
                  <a:srgbClr val="000000"/>
                </a:solidFill>
                <a:latin typeface="Open Sans Medium"/>
                <a:ea typeface="Open Sans Medium"/>
                <a:cs typeface="Open Sans Medium"/>
                <a:sym typeface="Open Sans Medium"/>
              </a:rPr>
              <a:t>Singapore's carbon emissions are contributed from 7 sectors :</a:t>
            </a:r>
          </a:p>
          <a:p>
            <a:pPr algn="l">
              <a:lnSpc>
                <a:spcPts val="4494"/>
              </a:lnSpc>
              <a:spcBef>
                <a:spcPct val="0"/>
              </a:spcBef>
            </a:pPr>
            <a:r>
              <a:rPr lang="en-US" sz="2899">
                <a:solidFill>
                  <a:srgbClr val="000000"/>
                </a:solidFill>
                <a:latin typeface="Open Sans Medium"/>
                <a:ea typeface="Open Sans Medium"/>
                <a:cs typeface="Open Sans Medium"/>
                <a:sym typeface="Open Sans Medium"/>
              </a:rPr>
              <a:t> </a:t>
            </a:r>
            <a:r>
              <a:rPr lang="en-US" sz="2899">
                <a:solidFill>
                  <a:srgbClr val="FF3131"/>
                </a:solidFill>
                <a:latin typeface="Open Sans Bold"/>
                <a:ea typeface="Open Sans Bold"/>
                <a:cs typeface="Open Sans Bold"/>
                <a:sym typeface="Open Sans Bold"/>
              </a:rPr>
              <a:t>Power industry</a:t>
            </a:r>
            <a:r>
              <a:rPr lang="en-US" sz="2899">
                <a:solidFill>
                  <a:srgbClr val="FF3131"/>
                </a:solidFill>
                <a:latin typeface="Open Sans Medium"/>
                <a:ea typeface="Open Sans Medium"/>
                <a:cs typeface="Open Sans Medium"/>
                <a:sym typeface="Open Sans Medium"/>
              </a:rPr>
              <a:t>, </a:t>
            </a:r>
            <a:r>
              <a:rPr lang="en-US" sz="2899">
                <a:solidFill>
                  <a:srgbClr val="FF3131"/>
                </a:solidFill>
                <a:latin typeface="Open Sans Bold"/>
                <a:ea typeface="Open Sans Bold"/>
                <a:cs typeface="Open Sans Bold"/>
                <a:sym typeface="Open Sans Bold"/>
              </a:rPr>
              <a:t>Industrial combustion</a:t>
            </a:r>
            <a:r>
              <a:rPr lang="en-US" sz="2899">
                <a:solidFill>
                  <a:srgbClr val="FF3131"/>
                </a:solidFill>
                <a:latin typeface="Open Sans Medium"/>
                <a:ea typeface="Open Sans Medium"/>
                <a:cs typeface="Open Sans Medium"/>
                <a:sym typeface="Open Sans Medium"/>
              </a:rPr>
              <a:t>, </a:t>
            </a:r>
            <a:r>
              <a:rPr lang="en-US" sz="2899">
                <a:solidFill>
                  <a:srgbClr val="FF3131"/>
                </a:solidFill>
                <a:latin typeface="Open Sans Bold"/>
                <a:ea typeface="Open Sans Bold"/>
                <a:cs typeface="Open Sans Bold"/>
                <a:sym typeface="Open Sans Bold"/>
              </a:rPr>
              <a:t>Processes</a:t>
            </a:r>
            <a:r>
              <a:rPr lang="en-US" sz="2899">
                <a:solidFill>
                  <a:srgbClr val="FF3131"/>
                </a:solidFill>
                <a:latin typeface="Open Sans Medium"/>
                <a:ea typeface="Open Sans Medium"/>
                <a:cs typeface="Open Sans Medium"/>
                <a:sym typeface="Open Sans Medium"/>
              </a:rPr>
              <a:t>, </a:t>
            </a:r>
            <a:r>
              <a:rPr lang="en-US" sz="2899">
                <a:solidFill>
                  <a:srgbClr val="FF3131"/>
                </a:solidFill>
                <a:latin typeface="Open Sans Bold"/>
                <a:ea typeface="Open Sans Bold"/>
                <a:cs typeface="Open Sans Bold"/>
                <a:sym typeface="Open Sans Bold"/>
              </a:rPr>
              <a:t>Fuel exploitation,</a:t>
            </a:r>
            <a:r>
              <a:rPr lang="en-US" sz="2899">
                <a:solidFill>
                  <a:srgbClr val="FF3131"/>
                </a:solidFill>
                <a:latin typeface="Open Sans Medium"/>
                <a:ea typeface="Open Sans Medium"/>
                <a:cs typeface="Open Sans Medium"/>
                <a:sym typeface="Open Sans Medium"/>
              </a:rPr>
              <a:t>  </a:t>
            </a:r>
            <a:r>
              <a:rPr lang="en-US" sz="2899">
                <a:solidFill>
                  <a:srgbClr val="FF3131"/>
                </a:solidFill>
                <a:latin typeface="Open Sans Bold"/>
                <a:ea typeface="Open Sans Bold"/>
                <a:cs typeface="Open Sans Bold"/>
                <a:sym typeface="Open Sans Bold"/>
              </a:rPr>
              <a:t>Buildings</a:t>
            </a:r>
            <a:r>
              <a:rPr lang="en-US" sz="2899">
                <a:solidFill>
                  <a:srgbClr val="000000"/>
                </a:solidFill>
                <a:latin typeface="Open Sans Medium"/>
                <a:ea typeface="Open Sans Medium"/>
                <a:cs typeface="Open Sans Medium"/>
                <a:sym typeface="Open Sans Medium"/>
              </a:rPr>
              <a:t>, </a:t>
            </a:r>
            <a:r>
              <a:rPr lang="en-US" sz="2899">
                <a:solidFill>
                  <a:srgbClr val="FF3131"/>
                </a:solidFill>
                <a:latin typeface="Open Sans Bold"/>
                <a:ea typeface="Open Sans Bold"/>
                <a:cs typeface="Open Sans Bold"/>
                <a:sym typeface="Open Sans Bold"/>
              </a:rPr>
              <a:t>Transport</a:t>
            </a:r>
            <a:r>
              <a:rPr lang="en-US" sz="2899">
                <a:solidFill>
                  <a:srgbClr val="000000"/>
                </a:solidFill>
                <a:latin typeface="Open Sans Medium"/>
                <a:ea typeface="Open Sans Medium"/>
                <a:cs typeface="Open Sans Medium"/>
                <a:sym typeface="Open Sans Medium"/>
              </a:rPr>
              <a:t> and </a:t>
            </a:r>
            <a:r>
              <a:rPr lang="en-US" sz="2899">
                <a:solidFill>
                  <a:srgbClr val="FF3131"/>
                </a:solidFill>
                <a:latin typeface="Open Sans Bold"/>
                <a:ea typeface="Open Sans Bold"/>
                <a:cs typeface="Open Sans Bold"/>
                <a:sym typeface="Open Sans Bold"/>
              </a:rPr>
              <a:t>Waste</a:t>
            </a:r>
            <a:r>
              <a:rPr lang="en-US" sz="2899">
                <a:solidFill>
                  <a:srgbClr val="FF3131"/>
                </a:solidFill>
                <a:latin typeface="Open Sans Medium"/>
                <a:ea typeface="Open Sans Medium"/>
                <a:cs typeface="Open Sans Medium"/>
                <a:sym typeface="Open Sans Medium"/>
              </a:rPr>
              <a:t>.</a:t>
            </a:r>
          </a:p>
        </p:txBody>
      </p:sp>
      <p:sp>
        <p:nvSpPr>
          <p:cNvPr name="TextBox 10" id="10"/>
          <p:cNvSpPr txBox="true"/>
          <p:nvPr/>
        </p:nvSpPr>
        <p:spPr>
          <a:xfrm rot="0">
            <a:off x="0" y="365483"/>
            <a:ext cx="18288000" cy="930279"/>
          </a:xfrm>
          <a:prstGeom prst="rect">
            <a:avLst/>
          </a:prstGeom>
        </p:spPr>
        <p:txBody>
          <a:bodyPr anchor="t" rtlCol="false" tIns="0" lIns="0" bIns="0" rIns="0">
            <a:spAutoFit/>
          </a:bodyPr>
          <a:lstStyle/>
          <a:p>
            <a:pPr algn="ctr">
              <a:lnSpc>
                <a:spcPts val="7749"/>
              </a:lnSpc>
              <a:spcBef>
                <a:spcPct val="0"/>
              </a:spcBef>
            </a:pPr>
            <a:r>
              <a:rPr lang="en-US" sz="4999">
                <a:solidFill>
                  <a:srgbClr val="FFFFFF"/>
                </a:solidFill>
                <a:latin typeface="Open Sans Medium"/>
                <a:ea typeface="Open Sans Medium"/>
                <a:cs typeface="Open Sans Medium"/>
                <a:sym typeface="Open Sans Medium"/>
              </a:rPr>
              <a:t>Data visualisation &amp; insights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37647"/>
              </a:srgbClr>
            </a:solidFill>
          </p:spPr>
        </p:sp>
        <p:sp>
          <p:nvSpPr>
            <p:cNvPr name="TextBox 5" id="5"/>
            <p:cNvSpPr txBox="true"/>
            <p:nvPr/>
          </p:nvSpPr>
          <p:spPr>
            <a:xfrm>
              <a:off x="0" y="-57150"/>
              <a:ext cx="4816593" cy="2766483"/>
            </a:xfrm>
            <a:prstGeom prst="rect">
              <a:avLst/>
            </a:prstGeom>
          </p:spPr>
          <p:txBody>
            <a:bodyPr anchor="ctr" rtlCol="false" tIns="50800" lIns="50800" bIns="50800" rIns="50800"/>
            <a:lstStyle/>
            <a:p>
              <a:pPr algn="ctr">
                <a:lnSpc>
                  <a:spcPts val="3000"/>
                </a:lnSpc>
              </a:pPr>
            </a:p>
          </p:txBody>
        </p:sp>
      </p:grpSp>
      <p:sp>
        <p:nvSpPr>
          <p:cNvPr name="TextBox 6" id="6"/>
          <p:cNvSpPr txBox="true"/>
          <p:nvPr/>
        </p:nvSpPr>
        <p:spPr>
          <a:xfrm rot="0">
            <a:off x="2074860" y="3762375"/>
            <a:ext cx="14138280" cy="2066925"/>
          </a:xfrm>
          <a:prstGeom prst="rect">
            <a:avLst/>
          </a:prstGeom>
        </p:spPr>
        <p:txBody>
          <a:bodyPr anchor="t" rtlCol="false" tIns="0" lIns="0" bIns="0" rIns="0">
            <a:spAutoFit/>
          </a:bodyPr>
          <a:lstStyle/>
          <a:p>
            <a:pPr algn="l">
              <a:lnSpc>
                <a:spcPts val="18000"/>
              </a:lnSpc>
            </a:pPr>
            <a:r>
              <a:rPr lang="en-US" sz="9000">
                <a:solidFill>
                  <a:srgbClr val="FFFFFF"/>
                </a:solidFill>
                <a:latin typeface="Inter Bold"/>
                <a:ea typeface="Inter Bold"/>
                <a:cs typeface="Inter Bold"/>
                <a:sym typeface="Inter Bold"/>
              </a:rPr>
              <a:t>Business Understanding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809556"/>
            <a:chOff x="0" y="0"/>
            <a:chExt cx="4816593" cy="476591"/>
          </a:xfrm>
        </p:grpSpPr>
        <p:sp>
          <p:nvSpPr>
            <p:cNvPr name="Freeform 3" id="3"/>
            <p:cNvSpPr/>
            <p:nvPr/>
          </p:nvSpPr>
          <p:spPr>
            <a:xfrm flipH="false" flipV="false" rot="0">
              <a:off x="0" y="0"/>
              <a:ext cx="4816592" cy="476591"/>
            </a:xfrm>
            <a:custGeom>
              <a:avLst/>
              <a:gdLst/>
              <a:ahLst/>
              <a:cxnLst/>
              <a:rect r="r" b="b" t="t" l="l"/>
              <a:pathLst>
                <a:path h="476591" w="4816592">
                  <a:moveTo>
                    <a:pt x="0" y="0"/>
                  </a:moveTo>
                  <a:lnTo>
                    <a:pt x="4816592" y="0"/>
                  </a:lnTo>
                  <a:lnTo>
                    <a:pt x="4816592" y="476591"/>
                  </a:lnTo>
                  <a:lnTo>
                    <a:pt x="0" y="476591"/>
                  </a:lnTo>
                  <a:close/>
                </a:path>
              </a:pathLst>
            </a:custGeom>
            <a:solidFill>
              <a:srgbClr val="17726D"/>
            </a:solidFill>
          </p:spPr>
        </p:sp>
        <p:sp>
          <p:nvSpPr>
            <p:cNvPr name="TextBox 4" id="4"/>
            <p:cNvSpPr txBox="true"/>
            <p:nvPr/>
          </p:nvSpPr>
          <p:spPr>
            <a:xfrm>
              <a:off x="0" y="-47625"/>
              <a:ext cx="4816593" cy="524216"/>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6386405" y="-1476144"/>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3887444" y="3111685"/>
            <a:ext cx="8563565" cy="1262628"/>
          </a:xfrm>
          <a:custGeom>
            <a:avLst/>
            <a:gdLst/>
            <a:ahLst/>
            <a:cxnLst/>
            <a:rect r="r" b="b" t="t" l="l"/>
            <a:pathLst>
              <a:path h="1262628" w="8563565">
                <a:moveTo>
                  <a:pt x="0" y="0"/>
                </a:moveTo>
                <a:lnTo>
                  <a:pt x="8563565" y="0"/>
                </a:lnTo>
                <a:lnTo>
                  <a:pt x="8563565" y="1262628"/>
                </a:lnTo>
                <a:lnTo>
                  <a:pt x="0" y="1262628"/>
                </a:lnTo>
                <a:lnTo>
                  <a:pt x="0" y="0"/>
                </a:lnTo>
                <a:close/>
              </a:path>
            </a:pathLst>
          </a:custGeom>
          <a:blipFill>
            <a:blip r:embed="rId2"/>
            <a:stretch>
              <a:fillRect l="0" t="-7906" r="-4258" b="-537"/>
            </a:stretch>
          </a:blipFill>
        </p:spPr>
      </p:sp>
      <p:sp>
        <p:nvSpPr>
          <p:cNvPr name="Freeform 9" id="9"/>
          <p:cNvSpPr/>
          <p:nvPr/>
        </p:nvSpPr>
        <p:spPr>
          <a:xfrm flipH="false" flipV="false" rot="0">
            <a:off x="5161196" y="4557557"/>
            <a:ext cx="7731884" cy="3483570"/>
          </a:xfrm>
          <a:custGeom>
            <a:avLst/>
            <a:gdLst/>
            <a:ahLst/>
            <a:cxnLst/>
            <a:rect r="r" b="b" t="t" l="l"/>
            <a:pathLst>
              <a:path h="3483570" w="7731884">
                <a:moveTo>
                  <a:pt x="0" y="0"/>
                </a:moveTo>
                <a:lnTo>
                  <a:pt x="7731884" y="0"/>
                </a:lnTo>
                <a:lnTo>
                  <a:pt x="7731884" y="3483571"/>
                </a:lnTo>
                <a:lnTo>
                  <a:pt x="0" y="3483571"/>
                </a:lnTo>
                <a:lnTo>
                  <a:pt x="0" y="0"/>
                </a:lnTo>
                <a:close/>
              </a:path>
            </a:pathLst>
          </a:custGeom>
          <a:blipFill>
            <a:blip r:embed="rId3"/>
            <a:stretch>
              <a:fillRect l="-39527" t="-3569" r="-39527" b="0"/>
            </a:stretch>
          </a:blipFill>
        </p:spPr>
      </p:sp>
      <p:sp>
        <p:nvSpPr>
          <p:cNvPr name="Freeform 10" id="10"/>
          <p:cNvSpPr/>
          <p:nvPr/>
        </p:nvSpPr>
        <p:spPr>
          <a:xfrm flipH="false" flipV="false" rot="0">
            <a:off x="11020529" y="6502178"/>
            <a:ext cx="124502" cy="1006079"/>
          </a:xfrm>
          <a:custGeom>
            <a:avLst/>
            <a:gdLst/>
            <a:ahLst/>
            <a:cxnLst/>
            <a:rect r="r" b="b" t="t" l="l"/>
            <a:pathLst>
              <a:path h="1006079" w="124502">
                <a:moveTo>
                  <a:pt x="0" y="0"/>
                </a:moveTo>
                <a:lnTo>
                  <a:pt x="124502" y="0"/>
                </a:lnTo>
                <a:lnTo>
                  <a:pt x="124502" y="1006079"/>
                </a:lnTo>
                <a:lnTo>
                  <a:pt x="0" y="1006079"/>
                </a:lnTo>
                <a:lnTo>
                  <a:pt x="0" y="0"/>
                </a:lnTo>
                <a:close/>
              </a:path>
            </a:pathLst>
          </a:custGeom>
          <a:blipFill>
            <a:blip r:embed="rId4"/>
            <a:stretch>
              <a:fillRect l="0" t="0" r="0" b="0"/>
            </a:stretch>
          </a:blipFill>
        </p:spPr>
      </p:sp>
      <p:sp>
        <p:nvSpPr>
          <p:cNvPr name="TextBox 11" id="11"/>
          <p:cNvSpPr txBox="true"/>
          <p:nvPr/>
        </p:nvSpPr>
        <p:spPr>
          <a:xfrm rot="0">
            <a:off x="9807656" y="6332951"/>
            <a:ext cx="955698" cy="290830"/>
          </a:xfrm>
          <a:prstGeom prst="rect">
            <a:avLst/>
          </a:prstGeom>
        </p:spPr>
        <p:txBody>
          <a:bodyPr anchor="t" rtlCol="false" tIns="0" lIns="0" bIns="0" rIns="0">
            <a:spAutoFit/>
          </a:bodyPr>
          <a:lstStyle/>
          <a:p>
            <a:pPr algn="ctr">
              <a:lnSpc>
                <a:spcPts val="2479"/>
              </a:lnSpc>
              <a:spcBef>
                <a:spcPct val="0"/>
              </a:spcBef>
            </a:pPr>
            <a:r>
              <a:rPr lang="en-US" sz="1599">
                <a:solidFill>
                  <a:srgbClr val="000000"/>
                </a:solidFill>
                <a:latin typeface="Open Sans Medium"/>
                <a:ea typeface="Open Sans Medium"/>
                <a:cs typeface="Open Sans Medium"/>
                <a:sym typeface="Open Sans Medium"/>
              </a:rPr>
              <a:t>22.2%</a:t>
            </a:r>
          </a:p>
        </p:txBody>
      </p:sp>
      <p:sp>
        <p:nvSpPr>
          <p:cNvPr name="TextBox 12" id="12"/>
          <p:cNvSpPr txBox="true"/>
          <p:nvPr/>
        </p:nvSpPr>
        <p:spPr>
          <a:xfrm rot="0">
            <a:off x="11402206" y="6491728"/>
            <a:ext cx="2981748" cy="1549400"/>
          </a:xfrm>
          <a:prstGeom prst="rect">
            <a:avLst/>
          </a:prstGeom>
        </p:spPr>
        <p:txBody>
          <a:bodyPr anchor="t" rtlCol="false" tIns="0" lIns="0" bIns="0" rIns="0">
            <a:spAutoFit/>
          </a:bodyPr>
          <a:lstStyle/>
          <a:p>
            <a:pPr algn="l">
              <a:lnSpc>
                <a:spcPts val="3100"/>
              </a:lnSpc>
              <a:spcBef>
                <a:spcPct val="0"/>
              </a:spcBef>
            </a:pPr>
            <a:r>
              <a:rPr lang="en-US" sz="2000">
                <a:solidFill>
                  <a:srgbClr val="000000"/>
                </a:solidFill>
                <a:latin typeface="Open Sans Medium"/>
                <a:ea typeface="Open Sans Medium"/>
                <a:cs typeface="Open Sans Medium"/>
                <a:sym typeface="Open Sans Medium"/>
              </a:rPr>
              <a:t>Mainly </a:t>
            </a:r>
            <a:r>
              <a:rPr lang="en-US" sz="2000">
                <a:solidFill>
                  <a:srgbClr val="000000"/>
                </a:solidFill>
                <a:latin typeface="Open Sans Medium"/>
                <a:ea typeface="Open Sans Medium"/>
                <a:cs typeface="Open Sans Medium"/>
                <a:sym typeface="Open Sans Medium"/>
              </a:rPr>
              <a:t>due to Singapore being an international oil storage and refining centre.</a:t>
            </a:r>
          </a:p>
        </p:txBody>
      </p:sp>
      <p:sp>
        <p:nvSpPr>
          <p:cNvPr name="TextBox 13" id="13"/>
          <p:cNvSpPr txBox="true"/>
          <p:nvPr/>
        </p:nvSpPr>
        <p:spPr>
          <a:xfrm rot="0">
            <a:off x="453143" y="5058553"/>
            <a:ext cx="4843933" cy="1158875"/>
          </a:xfrm>
          <a:prstGeom prst="rect">
            <a:avLst/>
          </a:prstGeom>
        </p:spPr>
        <p:txBody>
          <a:bodyPr anchor="t" rtlCol="false" tIns="0" lIns="0" bIns="0" rIns="0">
            <a:spAutoFit/>
          </a:bodyPr>
          <a:lstStyle/>
          <a:p>
            <a:pPr algn="l">
              <a:lnSpc>
                <a:spcPts val="3100"/>
              </a:lnSpc>
              <a:spcBef>
                <a:spcPct val="0"/>
              </a:spcBef>
            </a:pPr>
            <a:r>
              <a:rPr lang="en-US" sz="2000">
                <a:solidFill>
                  <a:srgbClr val="000000"/>
                </a:solidFill>
                <a:latin typeface="Open Sans"/>
                <a:ea typeface="Open Sans"/>
                <a:cs typeface="Open Sans"/>
                <a:sym typeface="Open Sans"/>
              </a:rPr>
              <a:t>The 3 </a:t>
            </a:r>
            <a:r>
              <a:rPr lang="en-US" sz="2000">
                <a:solidFill>
                  <a:srgbClr val="000000"/>
                </a:solidFill>
                <a:latin typeface="Open Sans Bold"/>
                <a:ea typeface="Open Sans Bold"/>
                <a:cs typeface="Open Sans Bold"/>
                <a:sym typeface="Open Sans Bold"/>
              </a:rPr>
              <a:t>major</a:t>
            </a:r>
            <a:r>
              <a:rPr lang="en-US" sz="2000">
                <a:solidFill>
                  <a:srgbClr val="000000"/>
                </a:solidFill>
                <a:latin typeface="Open Sans"/>
                <a:ea typeface="Open Sans"/>
                <a:cs typeface="Open Sans"/>
                <a:sym typeface="Open Sans"/>
              </a:rPr>
              <a:t> sectors are </a:t>
            </a:r>
          </a:p>
          <a:p>
            <a:pPr algn="l">
              <a:lnSpc>
                <a:spcPts val="3100"/>
              </a:lnSpc>
              <a:spcBef>
                <a:spcPct val="0"/>
              </a:spcBef>
            </a:pPr>
            <a:r>
              <a:rPr lang="en-US" sz="2000">
                <a:solidFill>
                  <a:srgbClr val="FF3131"/>
                </a:solidFill>
                <a:latin typeface="Open Sans Bold"/>
                <a:ea typeface="Open Sans Bold"/>
                <a:cs typeface="Open Sans Bold"/>
                <a:sym typeface="Open Sans Bold"/>
              </a:rPr>
              <a:t>Power Industry,Processes and Industrial combustion.</a:t>
            </a:r>
          </a:p>
        </p:txBody>
      </p:sp>
      <p:sp>
        <p:nvSpPr>
          <p:cNvPr name="TextBox 14" id="14"/>
          <p:cNvSpPr txBox="true"/>
          <p:nvPr/>
        </p:nvSpPr>
        <p:spPr>
          <a:xfrm rot="0">
            <a:off x="13061702" y="5506862"/>
            <a:ext cx="691009" cy="290830"/>
          </a:xfrm>
          <a:prstGeom prst="rect">
            <a:avLst/>
          </a:prstGeom>
        </p:spPr>
        <p:txBody>
          <a:bodyPr anchor="t" rtlCol="false" tIns="0" lIns="0" bIns="0" rIns="0">
            <a:spAutoFit/>
          </a:bodyPr>
          <a:lstStyle/>
          <a:p>
            <a:pPr algn="ctr">
              <a:lnSpc>
                <a:spcPts val="2479"/>
              </a:lnSpc>
              <a:spcBef>
                <a:spcPct val="0"/>
              </a:spcBef>
            </a:pPr>
            <a:r>
              <a:rPr lang="en-US" sz="1599">
                <a:solidFill>
                  <a:srgbClr val="000000"/>
                </a:solidFill>
                <a:latin typeface="Open Sans Medium"/>
                <a:ea typeface="Open Sans Medium"/>
                <a:cs typeface="Open Sans Medium"/>
                <a:sym typeface="Open Sans Medium"/>
              </a:rPr>
              <a:t>39.78%</a:t>
            </a:r>
          </a:p>
        </p:txBody>
      </p:sp>
      <p:sp>
        <p:nvSpPr>
          <p:cNvPr name="TextBox 15" id="15"/>
          <p:cNvSpPr txBox="true"/>
          <p:nvPr/>
        </p:nvSpPr>
        <p:spPr>
          <a:xfrm rot="0">
            <a:off x="5585383" y="5385260"/>
            <a:ext cx="1872616" cy="290830"/>
          </a:xfrm>
          <a:prstGeom prst="rect">
            <a:avLst/>
          </a:prstGeom>
        </p:spPr>
        <p:txBody>
          <a:bodyPr anchor="t" rtlCol="false" tIns="0" lIns="0" bIns="0" rIns="0">
            <a:spAutoFit/>
          </a:bodyPr>
          <a:lstStyle/>
          <a:p>
            <a:pPr algn="ctr">
              <a:lnSpc>
                <a:spcPts val="2479"/>
              </a:lnSpc>
              <a:spcBef>
                <a:spcPct val="0"/>
              </a:spcBef>
            </a:pPr>
            <a:r>
              <a:rPr lang="en-US" sz="1599">
                <a:solidFill>
                  <a:srgbClr val="FFFFFF"/>
                </a:solidFill>
                <a:latin typeface="Open Sans"/>
                <a:ea typeface="Open Sans"/>
                <a:cs typeface="Open Sans"/>
                <a:sym typeface="Open Sans"/>
              </a:rPr>
              <a:t>Power Industry</a:t>
            </a:r>
          </a:p>
        </p:txBody>
      </p:sp>
      <p:sp>
        <p:nvSpPr>
          <p:cNvPr name="TextBox 16" id="16"/>
          <p:cNvSpPr txBox="true"/>
          <p:nvPr/>
        </p:nvSpPr>
        <p:spPr>
          <a:xfrm rot="0">
            <a:off x="5297076" y="6127443"/>
            <a:ext cx="2934273" cy="290830"/>
          </a:xfrm>
          <a:prstGeom prst="rect">
            <a:avLst/>
          </a:prstGeom>
        </p:spPr>
        <p:txBody>
          <a:bodyPr anchor="t" rtlCol="false" tIns="0" lIns="0" bIns="0" rIns="0">
            <a:spAutoFit/>
          </a:bodyPr>
          <a:lstStyle/>
          <a:p>
            <a:pPr algn="ctr">
              <a:lnSpc>
                <a:spcPts val="2479"/>
              </a:lnSpc>
              <a:spcBef>
                <a:spcPct val="0"/>
              </a:spcBef>
            </a:pPr>
            <a:r>
              <a:rPr lang="en-US" sz="1599">
                <a:solidFill>
                  <a:srgbClr val="FFFFFF"/>
                </a:solidFill>
                <a:latin typeface="Open Sans Medium"/>
                <a:ea typeface="Open Sans Medium"/>
                <a:cs typeface="Open Sans Medium"/>
                <a:sym typeface="Open Sans Medium"/>
              </a:rPr>
              <a:t>Industrial Combustion</a:t>
            </a:r>
          </a:p>
        </p:txBody>
      </p:sp>
      <p:sp>
        <p:nvSpPr>
          <p:cNvPr name="TextBox 17" id="17"/>
          <p:cNvSpPr txBox="true"/>
          <p:nvPr/>
        </p:nvSpPr>
        <p:spPr>
          <a:xfrm rot="0">
            <a:off x="5769966" y="6957593"/>
            <a:ext cx="956072" cy="290830"/>
          </a:xfrm>
          <a:prstGeom prst="rect">
            <a:avLst/>
          </a:prstGeom>
        </p:spPr>
        <p:txBody>
          <a:bodyPr anchor="t" rtlCol="false" tIns="0" lIns="0" bIns="0" rIns="0">
            <a:spAutoFit/>
          </a:bodyPr>
          <a:lstStyle/>
          <a:p>
            <a:pPr algn="ctr">
              <a:lnSpc>
                <a:spcPts val="2479"/>
              </a:lnSpc>
              <a:spcBef>
                <a:spcPct val="0"/>
              </a:spcBef>
            </a:pPr>
            <a:r>
              <a:rPr lang="en-US" sz="1599">
                <a:solidFill>
                  <a:srgbClr val="FFFFFF"/>
                </a:solidFill>
                <a:latin typeface="Open Sans Medium"/>
                <a:ea typeface="Open Sans Medium"/>
                <a:cs typeface="Open Sans Medium"/>
                <a:sym typeface="Open Sans Medium"/>
              </a:rPr>
              <a:t>Processes</a:t>
            </a:r>
          </a:p>
        </p:txBody>
      </p:sp>
      <p:sp>
        <p:nvSpPr>
          <p:cNvPr name="TextBox 18" id="18"/>
          <p:cNvSpPr txBox="true"/>
          <p:nvPr/>
        </p:nvSpPr>
        <p:spPr>
          <a:xfrm rot="0">
            <a:off x="8779175" y="7217427"/>
            <a:ext cx="767507" cy="290830"/>
          </a:xfrm>
          <a:prstGeom prst="rect">
            <a:avLst/>
          </a:prstGeom>
        </p:spPr>
        <p:txBody>
          <a:bodyPr anchor="t" rtlCol="false" tIns="0" lIns="0" bIns="0" rIns="0">
            <a:spAutoFit/>
          </a:bodyPr>
          <a:lstStyle/>
          <a:p>
            <a:pPr algn="ctr">
              <a:lnSpc>
                <a:spcPts val="2479"/>
              </a:lnSpc>
              <a:spcBef>
                <a:spcPct val="0"/>
              </a:spcBef>
            </a:pPr>
            <a:r>
              <a:rPr lang="en-US" sz="1599">
                <a:solidFill>
                  <a:srgbClr val="000000"/>
                </a:solidFill>
                <a:latin typeface="Open Sans Medium"/>
                <a:ea typeface="Open Sans Medium"/>
                <a:cs typeface="Open Sans Medium"/>
                <a:sym typeface="Open Sans Medium"/>
              </a:rPr>
              <a:t>18.16%</a:t>
            </a:r>
            <a:r>
              <a:rPr lang="en-US" sz="1599">
                <a:solidFill>
                  <a:srgbClr val="FFFFFF"/>
                </a:solidFill>
                <a:latin typeface="Open Sans Medium"/>
                <a:ea typeface="Open Sans Medium"/>
                <a:cs typeface="Open Sans Medium"/>
                <a:sym typeface="Open Sans Medium"/>
              </a:rPr>
              <a:t>t</a:t>
            </a:r>
          </a:p>
        </p:txBody>
      </p:sp>
      <p:sp>
        <p:nvSpPr>
          <p:cNvPr name="TextBox 19" id="19"/>
          <p:cNvSpPr txBox="true"/>
          <p:nvPr/>
        </p:nvSpPr>
        <p:spPr>
          <a:xfrm rot="0">
            <a:off x="1924403" y="7075094"/>
            <a:ext cx="1217998" cy="464760"/>
          </a:xfrm>
          <a:prstGeom prst="rect">
            <a:avLst/>
          </a:prstGeom>
        </p:spPr>
        <p:txBody>
          <a:bodyPr anchor="t" rtlCol="false" tIns="0" lIns="0" bIns="0" rIns="0">
            <a:spAutoFit/>
          </a:bodyPr>
          <a:lstStyle/>
          <a:p>
            <a:pPr algn="ctr">
              <a:lnSpc>
                <a:spcPts val="3936"/>
              </a:lnSpc>
              <a:spcBef>
                <a:spcPct val="0"/>
              </a:spcBef>
            </a:pPr>
            <a:r>
              <a:rPr lang="en-US" sz="2539">
                <a:solidFill>
                  <a:srgbClr val="000000"/>
                </a:solidFill>
                <a:latin typeface="Open Sans Medium"/>
                <a:ea typeface="Open Sans Medium"/>
                <a:cs typeface="Open Sans Medium"/>
                <a:sym typeface="Open Sans Medium"/>
              </a:rPr>
              <a:t>80.14%</a:t>
            </a:r>
            <a:r>
              <a:rPr lang="en-US" sz="2539">
                <a:solidFill>
                  <a:srgbClr val="FFFFFF"/>
                </a:solidFill>
                <a:latin typeface="Open Sans Medium"/>
                <a:ea typeface="Open Sans Medium"/>
                <a:cs typeface="Open Sans Medium"/>
                <a:sym typeface="Open Sans Medium"/>
              </a:rPr>
              <a:t>t</a:t>
            </a:r>
          </a:p>
        </p:txBody>
      </p:sp>
      <p:pic>
        <p:nvPicPr>
          <p:cNvPr name="Picture 20" id="20"/>
          <p:cNvPicPr>
            <a:picLocks noChangeAspect="true"/>
          </p:cNvPicPr>
          <p:nvPr/>
        </p:nvPicPr>
        <p:blipFill>
          <a:blip r:embed="rId5"/>
          <a:stretch>
            <a:fillRect/>
          </a:stretch>
        </p:blipFill>
        <p:spPr>
          <a:xfrm rot="0">
            <a:off x="1132217" y="6088628"/>
            <a:ext cx="2496509" cy="2496509"/>
          </a:xfrm>
          <a:prstGeom prst="rect">
            <a:avLst/>
          </a:prstGeom>
        </p:spPr>
      </p:pic>
      <p:grpSp>
        <p:nvGrpSpPr>
          <p:cNvPr name="Group 21" id="21"/>
          <p:cNvGrpSpPr/>
          <p:nvPr/>
        </p:nvGrpSpPr>
        <p:grpSpPr>
          <a:xfrm rot="0">
            <a:off x="9844142" y="7977327"/>
            <a:ext cx="2352773" cy="1415923"/>
            <a:chOff x="0" y="0"/>
            <a:chExt cx="3137031" cy="1887897"/>
          </a:xfrm>
        </p:grpSpPr>
        <p:sp>
          <p:nvSpPr>
            <p:cNvPr name="Freeform 22" id="22"/>
            <p:cNvSpPr/>
            <p:nvPr/>
          </p:nvSpPr>
          <p:spPr>
            <a:xfrm flipH="false" flipV="false" rot="0">
              <a:off x="0" y="0"/>
              <a:ext cx="3137031" cy="1887897"/>
            </a:xfrm>
            <a:custGeom>
              <a:avLst/>
              <a:gdLst/>
              <a:ahLst/>
              <a:cxnLst/>
              <a:rect r="r" b="b" t="t" l="l"/>
              <a:pathLst>
                <a:path h="1887897" w="3137031">
                  <a:moveTo>
                    <a:pt x="0" y="0"/>
                  </a:moveTo>
                  <a:lnTo>
                    <a:pt x="3137031" y="0"/>
                  </a:lnTo>
                  <a:lnTo>
                    <a:pt x="3137031" y="1887897"/>
                  </a:lnTo>
                  <a:lnTo>
                    <a:pt x="0" y="1887897"/>
                  </a:lnTo>
                  <a:lnTo>
                    <a:pt x="0" y="0"/>
                  </a:lnTo>
                  <a:close/>
                </a:path>
              </a:pathLst>
            </a:custGeom>
            <a:blipFill>
              <a:blip r:embed="rId6"/>
              <a:stretch>
                <a:fillRect l="0" t="0" r="0" b="0"/>
              </a:stretch>
            </a:blipFill>
          </p:spPr>
        </p:sp>
        <p:grpSp>
          <p:nvGrpSpPr>
            <p:cNvPr name="Group 23" id="23"/>
            <p:cNvGrpSpPr/>
            <p:nvPr/>
          </p:nvGrpSpPr>
          <p:grpSpPr>
            <a:xfrm rot="0">
              <a:off x="1173514" y="0"/>
              <a:ext cx="1803168" cy="787584"/>
              <a:chOff x="0" y="0"/>
              <a:chExt cx="356181" cy="155572"/>
            </a:xfrm>
          </p:grpSpPr>
          <p:sp>
            <p:nvSpPr>
              <p:cNvPr name="Freeform 24" id="24"/>
              <p:cNvSpPr/>
              <p:nvPr/>
            </p:nvSpPr>
            <p:spPr>
              <a:xfrm flipH="false" flipV="false" rot="0">
                <a:off x="0" y="0"/>
                <a:ext cx="356181" cy="155572"/>
              </a:xfrm>
              <a:custGeom>
                <a:avLst/>
                <a:gdLst/>
                <a:ahLst/>
                <a:cxnLst/>
                <a:rect r="r" b="b" t="t" l="l"/>
                <a:pathLst>
                  <a:path h="155572" w="356181">
                    <a:moveTo>
                      <a:pt x="0" y="0"/>
                    </a:moveTo>
                    <a:lnTo>
                      <a:pt x="356181" y="0"/>
                    </a:lnTo>
                    <a:lnTo>
                      <a:pt x="356181" y="155572"/>
                    </a:lnTo>
                    <a:lnTo>
                      <a:pt x="0" y="155572"/>
                    </a:lnTo>
                    <a:close/>
                  </a:path>
                </a:pathLst>
              </a:custGeom>
              <a:solidFill>
                <a:srgbClr val="FFFFFF"/>
              </a:solidFill>
            </p:spPr>
          </p:sp>
          <p:sp>
            <p:nvSpPr>
              <p:cNvPr name="TextBox 25" id="25"/>
              <p:cNvSpPr txBox="true"/>
              <p:nvPr/>
            </p:nvSpPr>
            <p:spPr>
              <a:xfrm>
                <a:off x="0" y="-47625"/>
                <a:ext cx="356181" cy="203197"/>
              </a:xfrm>
              <a:prstGeom prst="rect">
                <a:avLst/>
              </a:prstGeom>
            </p:spPr>
            <p:txBody>
              <a:bodyPr anchor="ctr" rtlCol="false" tIns="50800" lIns="50800" bIns="50800" rIns="50800"/>
              <a:lstStyle/>
              <a:p>
                <a:pPr algn="ctr">
                  <a:lnSpc>
                    <a:spcPts val="2479"/>
                  </a:lnSpc>
                </a:pPr>
              </a:p>
            </p:txBody>
          </p:sp>
        </p:grpSp>
        <p:grpSp>
          <p:nvGrpSpPr>
            <p:cNvPr name="Group 26" id="26"/>
            <p:cNvGrpSpPr/>
            <p:nvPr/>
          </p:nvGrpSpPr>
          <p:grpSpPr>
            <a:xfrm rot="0">
              <a:off x="2335537" y="943948"/>
              <a:ext cx="801494" cy="591582"/>
              <a:chOff x="0" y="0"/>
              <a:chExt cx="158320" cy="116856"/>
            </a:xfrm>
          </p:grpSpPr>
          <p:sp>
            <p:nvSpPr>
              <p:cNvPr name="Freeform 27" id="27"/>
              <p:cNvSpPr/>
              <p:nvPr/>
            </p:nvSpPr>
            <p:spPr>
              <a:xfrm flipH="false" flipV="false" rot="0">
                <a:off x="0" y="0"/>
                <a:ext cx="158320" cy="116856"/>
              </a:xfrm>
              <a:custGeom>
                <a:avLst/>
                <a:gdLst/>
                <a:ahLst/>
                <a:cxnLst/>
                <a:rect r="r" b="b" t="t" l="l"/>
                <a:pathLst>
                  <a:path h="116856" w="158320">
                    <a:moveTo>
                      <a:pt x="0" y="0"/>
                    </a:moveTo>
                    <a:lnTo>
                      <a:pt x="158320" y="0"/>
                    </a:lnTo>
                    <a:lnTo>
                      <a:pt x="158320" y="116856"/>
                    </a:lnTo>
                    <a:lnTo>
                      <a:pt x="0" y="116856"/>
                    </a:lnTo>
                    <a:close/>
                  </a:path>
                </a:pathLst>
              </a:custGeom>
              <a:solidFill>
                <a:srgbClr val="FFFFFF"/>
              </a:solidFill>
            </p:spPr>
          </p:sp>
          <p:sp>
            <p:nvSpPr>
              <p:cNvPr name="TextBox 28" id="28"/>
              <p:cNvSpPr txBox="true"/>
              <p:nvPr/>
            </p:nvSpPr>
            <p:spPr>
              <a:xfrm>
                <a:off x="0" y="-47625"/>
                <a:ext cx="158320" cy="164481"/>
              </a:xfrm>
              <a:prstGeom prst="rect">
                <a:avLst/>
              </a:prstGeom>
            </p:spPr>
            <p:txBody>
              <a:bodyPr anchor="ctr" rtlCol="false" tIns="50800" lIns="50800" bIns="50800" rIns="50800"/>
              <a:lstStyle/>
              <a:p>
                <a:pPr algn="ctr">
                  <a:lnSpc>
                    <a:spcPts val="2479"/>
                  </a:lnSpc>
                </a:pPr>
              </a:p>
            </p:txBody>
          </p:sp>
        </p:grpSp>
      </p:grpSp>
      <p:sp>
        <p:nvSpPr>
          <p:cNvPr name="TextBox 29" id="29"/>
          <p:cNvSpPr txBox="true"/>
          <p:nvPr/>
        </p:nvSpPr>
        <p:spPr>
          <a:xfrm rot="0">
            <a:off x="0" y="353916"/>
            <a:ext cx="18288000" cy="930275"/>
          </a:xfrm>
          <a:prstGeom prst="rect">
            <a:avLst/>
          </a:prstGeom>
        </p:spPr>
        <p:txBody>
          <a:bodyPr anchor="t" rtlCol="false" tIns="0" lIns="0" bIns="0" rIns="0">
            <a:spAutoFit/>
          </a:bodyPr>
          <a:lstStyle/>
          <a:p>
            <a:pPr algn="ctr">
              <a:lnSpc>
                <a:spcPts val="7750"/>
              </a:lnSpc>
              <a:spcBef>
                <a:spcPct val="0"/>
              </a:spcBef>
            </a:pPr>
            <a:r>
              <a:rPr lang="en-US" sz="5000">
                <a:solidFill>
                  <a:srgbClr val="FFFFFF"/>
                </a:solidFill>
                <a:latin typeface="Open Sans Medium"/>
                <a:ea typeface="Open Sans Medium"/>
                <a:cs typeface="Open Sans Medium"/>
                <a:sym typeface="Open Sans Medium"/>
              </a:rPr>
              <a:t>Data visualisation &amp; insights</a:t>
            </a:r>
          </a:p>
        </p:txBody>
      </p:sp>
      <p:grpSp>
        <p:nvGrpSpPr>
          <p:cNvPr name="Group 30" id="30"/>
          <p:cNvGrpSpPr/>
          <p:nvPr/>
        </p:nvGrpSpPr>
        <p:grpSpPr>
          <a:xfrm rot="0">
            <a:off x="15476644" y="4946759"/>
            <a:ext cx="1819522" cy="1433817"/>
            <a:chOff x="0" y="0"/>
            <a:chExt cx="2426029" cy="1911756"/>
          </a:xfrm>
        </p:grpSpPr>
        <p:sp>
          <p:nvSpPr>
            <p:cNvPr name="Freeform 31" id="31"/>
            <p:cNvSpPr/>
            <p:nvPr/>
          </p:nvSpPr>
          <p:spPr>
            <a:xfrm flipH="false" flipV="false" rot="0">
              <a:off x="0" y="0"/>
              <a:ext cx="2426029" cy="1911756"/>
            </a:xfrm>
            <a:custGeom>
              <a:avLst/>
              <a:gdLst/>
              <a:ahLst/>
              <a:cxnLst/>
              <a:rect r="r" b="b" t="t" l="l"/>
              <a:pathLst>
                <a:path h="1911756" w="2426029">
                  <a:moveTo>
                    <a:pt x="0" y="0"/>
                  </a:moveTo>
                  <a:lnTo>
                    <a:pt x="2426029" y="0"/>
                  </a:lnTo>
                  <a:lnTo>
                    <a:pt x="2426029" y="1911756"/>
                  </a:lnTo>
                  <a:lnTo>
                    <a:pt x="0" y="1911756"/>
                  </a:lnTo>
                  <a:lnTo>
                    <a:pt x="0" y="0"/>
                  </a:lnTo>
                  <a:close/>
                </a:path>
              </a:pathLst>
            </a:custGeom>
            <a:blipFill>
              <a:blip r:embed="rId7"/>
              <a:stretch>
                <a:fillRect l="0" t="0" r="0" b="0"/>
              </a:stretch>
            </a:blipFill>
          </p:spPr>
        </p:sp>
        <p:grpSp>
          <p:nvGrpSpPr>
            <p:cNvPr name="Group 32" id="32"/>
            <p:cNvGrpSpPr/>
            <p:nvPr/>
          </p:nvGrpSpPr>
          <p:grpSpPr>
            <a:xfrm rot="0">
              <a:off x="1358268" y="0"/>
              <a:ext cx="1067762" cy="540147"/>
              <a:chOff x="0" y="0"/>
              <a:chExt cx="210916" cy="106696"/>
            </a:xfrm>
          </p:grpSpPr>
          <p:sp>
            <p:nvSpPr>
              <p:cNvPr name="Freeform 33" id="33"/>
              <p:cNvSpPr/>
              <p:nvPr/>
            </p:nvSpPr>
            <p:spPr>
              <a:xfrm flipH="false" flipV="false" rot="0">
                <a:off x="0" y="0"/>
                <a:ext cx="210916" cy="106696"/>
              </a:xfrm>
              <a:custGeom>
                <a:avLst/>
                <a:gdLst/>
                <a:ahLst/>
                <a:cxnLst/>
                <a:rect r="r" b="b" t="t" l="l"/>
                <a:pathLst>
                  <a:path h="106696" w="210916">
                    <a:moveTo>
                      <a:pt x="0" y="0"/>
                    </a:moveTo>
                    <a:lnTo>
                      <a:pt x="210916" y="0"/>
                    </a:lnTo>
                    <a:lnTo>
                      <a:pt x="210916" y="106696"/>
                    </a:lnTo>
                    <a:lnTo>
                      <a:pt x="0" y="106696"/>
                    </a:lnTo>
                    <a:close/>
                  </a:path>
                </a:pathLst>
              </a:custGeom>
              <a:solidFill>
                <a:srgbClr val="FFFFFF"/>
              </a:solidFill>
            </p:spPr>
          </p:sp>
          <p:sp>
            <p:nvSpPr>
              <p:cNvPr name="TextBox 34" id="34"/>
              <p:cNvSpPr txBox="true"/>
              <p:nvPr/>
            </p:nvSpPr>
            <p:spPr>
              <a:xfrm>
                <a:off x="0" y="-47625"/>
                <a:ext cx="210916" cy="154321"/>
              </a:xfrm>
              <a:prstGeom prst="rect">
                <a:avLst/>
              </a:prstGeom>
            </p:spPr>
            <p:txBody>
              <a:bodyPr anchor="ctr" rtlCol="false" tIns="50800" lIns="50800" bIns="50800" rIns="50800"/>
              <a:lstStyle/>
              <a:p>
                <a:pPr algn="ctr">
                  <a:lnSpc>
                    <a:spcPts val="2479"/>
                  </a:lnSpc>
                </a:pPr>
              </a:p>
            </p:txBody>
          </p:sp>
        </p:gr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151339"/>
            <a:ext cx="1028700" cy="1135661"/>
            <a:chOff x="0" y="0"/>
            <a:chExt cx="270933" cy="299104"/>
          </a:xfrm>
        </p:grpSpPr>
        <p:sp>
          <p:nvSpPr>
            <p:cNvPr name="Freeform 3" id="3"/>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4" id="4"/>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866642" y="0"/>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4793979" y="-3139714"/>
            <a:ext cx="5402508" cy="54025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1" id="11"/>
          <p:cNvSpPr txBox="true"/>
          <p:nvPr/>
        </p:nvSpPr>
        <p:spPr>
          <a:xfrm rot="0">
            <a:off x="486368" y="1643670"/>
            <a:ext cx="14017731" cy="1840619"/>
          </a:xfrm>
          <a:prstGeom prst="rect">
            <a:avLst/>
          </a:prstGeom>
        </p:spPr>
        <p:txBody>
          <a:bodyPr anchor="t" rtlCol="false" tIns="0" lIns="0" bIns="0" rIns="0">
            <a:spAutoFit/>
          </a:bodyPr>
          <a:lstStyle/>
          <a:p>
            <a:pPr algn="ctr">
              <a:lnSpc>
                <a:spcPts val="16079"/>
              </a:lnSpc>
            </a:pPr>
            <a:r>
              <a:rPr lang="en-US" sz="8039">
                <a:solidFill>
                  <a:srgbClr val="000000"/>
                </a:solidFill>
                <a:latin typeface="Inter Bold"/>
                <a:ea typeface="Inter Bold"/>
                <a:cs typeface="Inter Bold"/>
                <a:sym typeface="Inter Bold"/>
              </a:rPr>
              <a:t>Dashboard 4 (Issac)</a:t>
            </a:r>
          </a:p>
        </p:txBody>
      </p:sp>
      <p:grpSp>
        <p:nvGrpSpPr>
          <p:cNvPr name="Group 12" id="12"/>
          <p:cNvGrpSpPr/>
          <p:nvPr/>
        </p:nvGrpSpPr>
        <p:grpSpPr>
          <a:xfrm rot="0">
            <a:off x="10004155" y="387644"/>
            <a:ext cx="8283845" cy="1495425"/>
            <a:chOff x="0" y="0"/>
            <a:chExt cx="11045127" cy="1993900"/>
          </a:xfrm>
        </p:grpSpPr>
        <p:grpSp>
          <p:nvGrpSpPr>
            <p:cNvPr name="Group 13" id="13"/>
            <p:cNvGrpSpPr/>
            <p:nvPr/>
          </p:nvGrpSpPr>
          <p:grpSpPr>
            <a:xfrm rot="0">
              <a:off x="0" y="0"/>
              <a:ext cx="11045127" cy="1993900"/>
              <a:chOff x="0" y="0"/>
              <a:chExt cx="2181753" cy="393857"/>
            </a:xfrm>
          </p:grpSpPr>
          <p:sp>
            <p:nvSpPr>
              <p:cNvPr name="Freeform 14" id="14"/>
              <p:cNvSpPr/>
              <p:nvPr/>
            </p:nvSpPr>
            <p:spPr>
              <a:xfrm flipH="false" flipV="false" rot="0">
                <a:off x="0" y="0"/>
                <a:ext cx="2181753" cy="393857"/>
              </a:xfrm>
              <a:custGeom>
                <a:avLst/>
                <a:gdLst/>
                <a:ahLst/>
                <a:cxnLst/>
                <a:rect r="r" b="b" t="t" l="l"/>
                <a:pathLst>
                  <a:path h="393857" w="2181753">
                    <a:moveTo>
                      <a:pt x="0" y="0"/>
                    </a:moveTo>
                    <a:lnTo>
                      <a:pt x="2181753" y="0"/>
                    </a:lnTo>
                    <a:lnTo>
                      <a:pt x="2181753" y="393857"/>
                    </a:lnTo>
                    <a:lnTo>
                      <a:pt x="0" y="393857"/>
                    </a:lnTo>
                    <a:close/>
                  </a:path>
                </a:pathLst>
              </a:custGeom>
              <a:solidFill>
                <a:srgbClr val="17726D"/>
              </a:solidFill>
            </p:spPr>
          </p:sp>
          <p:sp>
            <p:nvSpPr>
              <p:cNvPr name="TextBox 15" id="15"/>
              <p:cNvSpPr txBox="true"/>
              <p:nvPr/>
            </p:nvSpPr>
            <p:spPr>
              <a:xfrm>
                <a:off x="0" y="-47625"/>
                <a:ext cx="2181753" cy="441482"/>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5482344" y="674489"/>
              <a:ext cx="781724" cy="644922"/>
            </a:xfrm>
            <a:custGeom>
              <a:avLst/>
              <a:gdLst/>
              <a:ahLst/>
              <a:cxnLst/>
              <a:rect r="r" b="b" t="t" l="l"/>
              <a:pathLst>
                <a:path h="644922" w="781724">
                  <a:moveTo>
                    <a:pt x="0" y="0"/>
                  </a:moveTo>
                  <a:lnTo>
                    <a:pt x="781724" y="0"/>
                  </a:lnTo>
                  <a:lnTo>
                    <a:pt x="781724" y="644922"/>
                  </a:lnTo>
                  <a:lnTo>
                    <a:pt x="0" y="644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6458793" y="699558"/>
              <a:ext cx="4255195" cy="547158"/>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grpSp>
      <p:sp>
        <p:nvSpPr>
          <p:cNvPr name="TextBox 18" id="18"/>
          <p:cNvSpPr txBox="true"/>
          <p:nvPr/>
        </p:nvSpPr>
        <p:spPr>
          <a:xfrm rot="0">
            <a:off x="2004465" y="4675210"/>
            <a:ext cx="13892676" cy="1910717"/>
          </a:xfrm>
          <a:prstGeom prst="rect">
            <a:avLst/>
          </a:prstGeom>
        </p:spPr>
        <p:txBody>
          <a:bodyPr anchor="t" rtlCol="false" tIns="0" lIns="0" bIns="0" rIns="0">
            <a:spAutoFit/>
          </a:bodyPr>
          <a:lstStyle/>
          <a:p>
            <a:pPr algn="l">
              <a:lnSpc>
                <a:spcPts val="5114"/>
              </a:lnSpc>
              <a:spcBef>
                <a:spcPct val="0"/>
              </a:spcBef>
            </a:pPr>
            <a:r>
              <a:rPr lang="en-US" sz="3299">
                <a:solidFill>
                  <a:srgbClr val="000000"/>
                </a:solidFill>
                <a:latin typeface="Open Sans Medium"/>
                <a:ea typeface="Open Sans Medium"/>
                <a:cs typeface="Open Sans Medium"/>
                <a:sym typeface="Open Sans Medium"/>
              </a:rPr>
              <a:t>Analyze the conditions and trends in sectors with high carbon emissions in Singapore and provide recommendations for emission reduction.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98308" y="-1313903"/>
            <a:ext cx="3803190" cy="38031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53524" y="0"/>
            <a:ext cx="18234476" cy="10287000"/>
          </a:xfrm>
          <a:custGeom>
            <a:avLst/>
            <a:gdLst/>
            <a:ahLst/>
            <a:cxnLst/>
            <a:rect r="r" b="b" t="t" l="l"/>
            <a:pathLst>
              <a:path h="10287000" w="18234476">
                <a:moveTo>
                  <a:pt x="0" y="0"/>
                </a:moveTo>
                <a:lnTo>
                  <a:pt x="18234476" y="0"/>
                </a:lnTo>
                <a:lnTo>
                  <a:pt x="18234476" y="10287000"/>
                </a:lnTo>
                <a:lnTo>
                  <a:pt x="0" y="10287000"/>
                </a:lnTo>
                <a:lnTo>
                  <a:pt x="0" y="0"/>
                </a:lnTo>
                <a:close/>
              </a:path>
            </a:pathLst>
          </a:custGeom>
          <a:blipFill>
            <a:blip r:embed="rId2"/>
            <a:stretch>
              <a:fillRect l="-465" t="0" r="-171"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055856"/>
            <a:chOff x="0" y="0"/>
            <a:chExt cx="4816593" cy="541460"/>
          </a:xfrm>
        </p:grpSpPr>
        <p:sp>
          <p:nvSpPr>
            <p:cNvPr name="Freeform 3" id="3"/>
            <p:cNvSpPr/>
            <p:nvPr/>
          </p:nvSpPr>
          <p:spPr>
            <a:xfrm flipH="false" flipV="false" rot="0">
              <a:off x="0" y="0"/>
              <a:ext cx="4816592" cy="541460"/>
            </a:xfrm>
            <a:custGeom>
              <a:avLst/>
              <a:gdLst/>
              <a:ahLst/>
              <a:cxnLst/>
              <a:rect r="r" b="b" t="t" l="l"/>
              <a:pathLst>
                <a:path h="541460" w="4816592">
                  <a:moveTo>
                    <a:pt x="0" y="0"/>
                  </a:moveTo>
                  <a:lnTo>
                    <a:pt x="4816592" y="0"/>
                  </a:lnTo>
                  <a:lnTo>
                    <a:pt x="4816592" y="541460"/>
                  </a:lnTo>
                  <a:lnTo>
                    <a:pt x="0" y="541460"/>
                  </a:lnTo>
                  <a:close/>
                </a:path>
              </a:pathLst>
            </a:custGeom>
            <a:solidFill>
              <a:srgbClr val="17726D"/>
            </a:solidFill>
          </p:spPr>
        </p:sp>
        <p:sp>
          <p:nvSpPr>
            <p:cNvPr name="TextBox 4" id="4"/>
            <p:cNvSpPr txBox="true"/>
            <p:nvPr/>
          </p:nvSpPr>
          <p:spPr>
            <a:xfrm>
              <a:off x="0" y="-47625"/>
              <a:ext cx="4816593" cy="58908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6386405" y="-1313903"/>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603107" y="2164655"/>
            <a:ext cx="11631136" cy="6123325"/>
          </a:xfrm>
          <a:custGeom>
            <a:avLst/>
            <a:gdLst/>
            <a:ahLst/>
            <a:cxnLst/>
            <a:rect r="r" b="b" t="t" l="l"/>
            <a:pathLst>
              <a:path h="6123325" w="11631136">
                <a:moveTo>
                  <a:pt x="0" y="0"/>
                </a:moveTo>
                <a:lnTo>
                  <a:pt x="11631136" y="0"/>
                </a:lnTo>
                <a:lnTo>
                  <a:pt x="11631136" y="6123325"/>
                </a:lnTo>
                <a:lnTo>
                  <a:pt x="0" y="6123325"/>
                </a:lnTo>
                <a:lnTo>
                  <a:pt x="0" y="0"/>
                </a:lnTo>
                <a:close/>
              </a:path>
            </a:pathLst>
          </a:custGeom>
          <a:blipFill>
            <a:blip r:embed="rId2"/>
            <a:stretch>
              <a:fillRect l="0" t="0" r="0" b="-1027"/>
            </a:stretch>
          </a:blipFill>
        </p:spPr>
      </p:sp>
      <p:sp>
        <p:nvSpPr>
          <p:cNvPr name="TextBox 9" id="9"/>
          <p:cNvSpPr txBox="true"/>
          <p:nvPr/>
        </p:nvSpPr>
        <p:spPr>
          <a:xfrm rot="0">
            <a:off x="806712" y="9084310"/>
            <a:ext cx="16452588" cy="946151"/>
          </a:xfrm>
          <a:prstGeom prst="rect">
            <a:avLst/>
          </a:prstGeom>
        </p:spPr>
        <p:txBody>
          <a:bodyPr anchor="t" rtlCol="false" tIns="0" lIns="0" bIns="0" rIns="0">
            <a:spAutoFit/>
          </a:bodyPr>
          <a:lstStyle/>
          <a:p>
            <a:pPr algn="l">
              <a:lnSpc>
                <a:spcPts val="3874"/>
              </a:lnSpc>
              <a:spcBef>
                <a:spcPct val="0"/>
              </a:spcBef>
            </a:pPr>
            <a:r>
              <a:rPr lang="en-US" sz="2499">
                <a:solidFill>
                  <a:srgbClr val="000000"/>
                </a:solidFill>
                <a:latin typeface="Open Sans Medium"/>
                <a:ea typeface="Open Sans Medium"/>
                <a:cs typeface="Open Sans Medium"/>
                <a:sym typeface="Open Sans Medium"/>
              </a:rPr>
              <a:t>It shows that our country's industrial structure has not made any adjustments over the past 10 years. These three major sectors have always been the main pillars of Singapore's economic development.</a:t>
            </a:r>
          </a:p>
        </p:txBody>
      </p:sp>
      <p:grpSp>
        <p:nvGrpSpPr>
          <p:cNvPr name="Group 10" id="10"/>
          <p:cNvGrpSpPr/>
          <p:nvPr/>
        </p:nvGrpSpPr>
        <p:grpSpPr>
          <a:xfrm rot="0">
            <a:off x="13479895" y="6602548"/>
            <a:ext cx="2175244" cy="1962870"/>
            <a:chOff x="0" y="0"/>
            <a:chExt cx="2900325" cy="2617160"/>
          </a:xfrm>
        </p:grpSpPr>
        <p:sp>
          <p:nvSpPr>
            <p:cNvPr name="Freeform 11" id="11"/>
            <p:cNvSpPr/>
            <p:nvPr/>
          </p:nvSpPr>
          <p:spPr>
            <a:xfrm flipH="false" flipV="false" rot="0">
              <a:off x="0" y="0"/>
              <a:ext cx="2870434" cy="2617160"/>
            </a:xfrm>
            <a:custGeom>
              <a:avLst/>
              <a:gdLst/>
              <a:ahLst/>
              <a:cxnLst/>
              <a:rect r="r" b="b" t="t" l="l"/>
              <a:pathLst>
                <a:path h="2617160" w="2870434">
                  <a:moveTo>
                    <a:pt x="0" y="0"/>
                  </a:moveTo>
                  <a:lnTo>
                    <a:pt x="2870434" y="0"/>
                  </a:lnTo>
                  <a:lnTo>
                    <a:pt x="2870434" y="2617160"/>
                  </a:lnTo>
                  <a:lnTo>
                    <a:pt x="0" y="2617160"/>
                  </a:lnTo>
                  <a:lnTo>
                    <a:pt x="0" y="0"/>
                  </a:lnTo>
                  <a:close/>
                </a:path>
              </a:pathLst>
            </a:custGeom>
            <a:blipFill>
              <a:blip r:embed="rId3"/>
              <a:stretch>
                <a:fillRect l="0" t="0" r="0" b="0"/>
              </a:stretch>
            </a:blipFill>
          </p:spPr>
        </p:sp>
        <p:grpSp>
          <p:nvGrpSpPr>
            <p:cNvPr name="Group 12" id="12"/>
            <p:cNvGrpSpPr/>
            <p:nvPr/>
          </p:nvGrpSpPr>
          <p:grpSpPr>
            <a:xfrm rot="0">
              <a:off x="1277550" y="0"/>
              <a:ext cx="1622775" cy="1149546"/>
              <a:chOff x="0" y="0"/>
              <a:chExt cx="320548" cy="227071"/>
            </a:xfrm>
          </p:grpSpPr>
          <p:sp>
            <p:nvSpPr>
              <p:cNvPr name="Freeform 13" id="13"/>
              <p:cNvSpPr/>
              <p:nvPr/>
            </p:nvSpPr>
            <p:spPr>
              <a:xfrm flipH="false" flipV="false" rot="0">
                <a:off x="0" y="0"/>
                <a:ext cx="320548" cy="227071"/>
              </a:xfrm>
              <a:custGeom>
                <a:avLst/>
                <a:gdLst/>
                <a:ahLst/>
                <a:cxnLst/>
                <a:rect r="r" b="b" t="t" l="l"/>
                <a:pathLst>
                  <a:path h="227071" w="320548">
                    <a:moveTo>
                      <a:pt x="0" y="0"/>
                    </a:moveTo>
                    <a:lnTo>
                      <a:pt x="320548" y="0"/>
                    </a:lnTo>
                    <a:lnTo>
                      <a:pt x="320548" y="227071"/>
                    </a:lnTo>
                    <a:lnTo>
                      <a:pt x="0" y="227071"/>
                    </a:lnTo>
                    <a:close/>
                  </a:path>
                </a:pathLst>
              </a:custGeom>
              <a:solidFill>
                <a:srgbClr val="FFFFFF"/>
              </a:solidFill>
            </p:spPr>
          </p:sp>
          <p:sp>
            <p:nvSpPr>
              <p:cNvPr name="TextBox 14" id="14"/>
              <p:cNvSpPr txBox="true"/>
              <p:nvPr/>
            </p:nvSpPr>
            <p:spPr>
              <a:xfrm>
                <a:off x="0" y="-47625"/>
                <a:ext cx="320548" cy="274696"/>
              </a:xfrm>
              <a:prstGeom prst="rect">
                <a:avLst/>
              </a:prstGeom>
            </p:spPr>
            <p:txBody>
              <a:bodyPr anchor="ctr" rtlCol="false" tIns="50800" lIns="50800" bIns="50800" rIns="50800"/>
              <a:lstStyle/>
              <a:p>
                <a:pPr algn="ctr">
                  <a:lnSpc>
                    <a:spcPts val="2479"/>
                  </a:lnSpc>
                </a:pPr>
              </a:p>
            </p:txBody>
          </p:sp>
        </p:grpSp>
        <p:grpSp>
          <p:nvGrpSpPr>
            <p:cNvPr name="Group 15" id="15"/>
            <p:cNvGrpSpPr/>
            <p:nvPr/>
          </p:nvGrpSpPr>
          <p:grpSpPr>
            <a:xfrm rot="0">
              <a:off x="0" y="389343"/>
              <a:ext cx="287750" cy="1043739"/>
              <a:chOff x="0" y="0"/>
              <a:chExt cx="56839" cy="206171"/>
            </a:xfrm>
          </p:grpSpPr>
          <p:sp>
            <p:nvSpPr>
              <p:cNvPr name="Freeform 16" id="16"/>
              <p:cNvSpPr/>
              <p:nvPr/>
            </p:nvSpPr>
            <p:spPr>
              <a:xfrm flipH="false" flipV="false" rot="0">
                <a:off x="0" y="0"/>
                <a:ext cx="56839" cy="206171"/>
              </a:xfrm>
              <a:custGeom>
                <a:avLst/>
                <a:gdLst/>
                <a:ahLst/>
                <a:cxnLst/>
                <a:rect r="r" b="b" t="t" l="l"/>
                <a:pathLst>
                  <a:path h="206171" w="56839">
                    <a:moveTo>
                      <a:pt x="0" y="0"/>
                    </a:moveTo>
                    <a:lnTo>
                      <a:pt x="56839" y="0"/>
                    </a:lnTo>
                    <a:lnTo>
                      <a:pt x="56839" y="206171"/>
                    </a:lnTo>
                    <a:lnTo>
                      <a:pt x="0" y="206171"/>
                    </a:lnTo>
                    <a:close/>
                  </a:path>
                </a:pathLst>
              </a:custGeom>
              <a:solidFill>
                <a:srgbClr val="FFFFFF"/>
              </a:solidFill>
            </p:spPr>
          </p:sp>
          <p:sp>
            <p:nvSpPr>
              <p:cNvPr name="TextBox 17" id="17"/>
              <p:cNvSpPr txBox="true"/>
              <p:nvPr/>
            </p:nvSpPr>
            <p:spPr>
              <a:xfrm>
                <a:off x="0" y="-47625"/>
                <a:ext cx="56839" cy="253796"/>
              </a:xfrm>
              <a:prstGeom prst="rect">
                <a:avLst/>
              </a:prstGeom>
            </p:spPr>
            <p:txBody>
              <a:bodyPr anchor="ctr" rtlCol="false" tIns="50800" lIns="50800" bIns="50800" rIns="50800"/>
              <a:lstStyle/>
              <a:p>
                <a:pPr algn="ctr">
                  <a:lnSpc>
                    <a:spcPts val="2479"/>
                  </a:lnSpc>
                </a:pPr>
              </a:p>
            </p:txBody>
          </p:sp>
        </p:grpSp>
      </p:grpSp>
      <p:sp>
        <p:nvSpPr>
          <p:cNvPr name="TextBox 18" id="18"/>
          <p:cNvSpPr txBox="true"/>
          <p:nvPr/>
        </p:nvSpPr>
        <p:spPr>
          <a:xfrm rot="0">
            <a:off x="-332009" y="416242"/>
            <a:ext cx="18288000" cy="930279"/>
          </a:xfrm>
          <a:prstGeom prst="rect">
            <a:avLst/>
          </a:prstGeom>
        </p:spPr>
        <p:txBody>
          <a:bodyPr anchor="t" rtlCol="false" tIns="0" lIns="0" bIns="0" rIns="0">
            <a:spAutoFit/>
          </a:bodyPr>
          <a:lstStyle/>
          <a:p>
            <a:pPr algn="ctr">
              <a:lnSpc>
                <a:spcPts val="7749"/>
              </a:lnSpc>
              <a:spcBef>
                <a:spcPct val="0"/>
              </a:spcBef>
            </a:pPr>
            <a:r>
              <a:rPr lang="en-US" sz="4999">
                <a:solidFill>
                  <a:srgbClr val="FFFFFF"/>
                </a:solidFill>
                <a:latin typeface="Open Sans Medium"/>
                <a:ea typeface="Open Sans Medium"/>
                <a:cs typeface="Open Sans Medium"/>
                <a:sym typeface="Open Sans Medium"/>
              </a:rPr>
              <a:t>Data visualisation &amp; insights</a:t>
            </a:r>
          </a:p>
        </p:txBody>
      </p:sp>
      <p:grpSp>
        <p:nvGrpSpPr>
          <p:cNvPr name="Group 19" id="19"/>
          <p:cNvGrpSpPr/>
          <p:nvPr/>
        </p:nvGrpSpPr>
        <p:grpSpPr>
          <a:xfrm rot="0">
            <a:off x="15981038" y="2164655"/>
            <a:ext cx="800821" cy="405110"/>
            <a:chOff x="0" y="0"/>
            <a:chExt cx="210916" cy="106696"/>
          </a:xfrm>
        </p:grpSpPr>
        <p:sp>
          <p:nvSpPr>
            <p:cNvPr name="Freeform 20" id="20"/>
            <p:cNvSpPr/>
            <p:nvPr/>
          </p:nvSpPr>
          <p:spPr>
            <a:xfrm flipH="false" flipV="false" rot="0">
              <a:off x="0" y="0"/>
              <a:ext cx="210916" cy="106696"/>
            </a:xfrm>
            <a:custGeom>
              <a:avLst/>
              <a:gdLst/>
              <a:ahLst/>
              <a:cxnLst/>
              <a:rect r="r" b="b" t="t" l="l"/>
              <a:pathLst>
                <a:path h="106696" w="210916">
                  <a:moveTo>
                    <a:pt x="0" y="0"/>
                  </a:moveTo>
                  <a:lnTo>
                    <a:pt x="210916" y="0"/>
                  </a:lnTo>
                  <a:lnTo>
                    <a:pt x="210916" y="106696"/>
                  </a:lnTo>
                  <a:lnTo>
                    <a:pt x="0" y="106696"/>
                  </a:lnTo>
                  <a:close/>
                </a:path>
              </a:pathLst>
            </a:custGeom>
            <a:solidFill>
              <a:srgbClr val="FFFFFF"/>
            </a:solidFill>
          </p:spPr>
        </p:sp>
        <p:sp>
          <p:nvSpPr>
            <p:cNvPr name="TextBox 21" id="21"/>
            <p:cNvSpPr txBox="true"/>
            <p:nvPr/>
          </p:nvSpPr>
          <p:spPr>
            <a:xfrm>
              <a:off x="0" y="-47625"/>
              <a:ext cx="210916" cy="154321"/>
            </a:xfrm>
            <a:prstGeom prst="rect">
              <a:avLst/>
            </a:prstGeom>
          </p:spPr>
          <p:txBody>
            <a:bodyPr anchor="ctr" rtlCol="false" tIns="50800" lIns="50800" bIns="50800" rIns="50800"/>
            <a:lstStyle/>
            <a:p>
              <a:pPr algn="ctr">
                <a:lnSpc>
                  <a:spcPts val="2479"/>
                </a:lnSpc>
              </a:pPr>
            </a:p>
          </p:txBody>
        </p:sp>
      </p:grpSp>
      <p:sp>
        <p:nvSpPr>
          <p:cNvPr name="Freeform 22" id="22"/>
          <p:cNvSpPr/>
          <p:nvPr/>
        </p:nvSpPr>
        <p:spPr>
          <a:xfrm flipH="false" flipV="false" rot="0">
            <a:off x="13159208" y="2569765"/>
            <a:ext cx="1938049" cy="1610359"/>
          </a:xfrm>
          <a:custGeom>
            <a:avLst/>
            <a:gdLst/>
            <a:ahLst/>
            <a:cxnLst/>
            <a:rect r="r" b="b" t="t" l="l"/>
            <a:pathLst>
              <a:path h="1610359" w="1938049">
                <a:moveTo>
                  <a:pt x="0" y="0"/>
                </a:moveTo>
                <a:lnTo>
                  <a:pt x="1938048" y="0"/>
                </a:lnTo>
                <a:lnTo>
                  <a:pt x="1938048" y="1610359"/>
                </a:lnTo>
                <a:lnTo>
                  <a:pt x="0" y="16103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13162792" y="4291170"/>
            <a:ext cx="2809450" cy="1228029"/>
          </a:xfrm>
          <a:prstGeom prst="rect">
            <a:avLst/>
          </a:prstGeom>
        </p:spPr>
        <p:txBody>
          <a:bodyPr anchor="t" rtlCol="false" tIns="0" lIns="0" bIns="0" rIns="0">
            <a:spAutoFit/>
          </a:bodyPr>
          <a:lstStyle/>
          <a:p>
            <a:pPr algn="l">
              <a:lnSpc>
                <a:spcPts val="3345"/>
              </a:lnSpc>
              <a:spcBef>
                <a:spcPct val="0"/>
              </a:spcBef>
            </a:pPr>
            <a:r>
              <a:rPr lang="en-US" sz="2158">
                <a:solidFill>
                  <a:srgbClr val="000000"/>
                </a:solidFill>
                <a:latin typeface="Open Sans Medium"/>
                <a:ea typeface="Open Sans Medium"/>
                <a:cs typeface="Open Sans Medium"/>
                <a:sym typeface="Open Sans Medium"/>
              </a:rPr>
              <a:t>shown to be </a:t>
            </a:r>
            <a:r>
              <a:rPr lang="en-US" sz="2158">
                <a:solidFill>
                  <a:srgbClr val="FF3131"/>
                </a:solidFill>
                <a:latin typeface="Open Sans Bold"/>
                <a:ea typeface="Open Sans Bold"/>
                <a:cs typeface="Open Sans Bold"/>
                <a:sym typeface="Open Sans Bold"/>
              </a:rPr>
              <a:t>stable</a:t>
            </a:r>
            <a:r>
              <a:rPr lang="en-US" sz="2158">
                <a:solidFill>
                  <a:srgbClr val="000000"/>
                </a:solidFill>
                <a:latin typeface="Open Sans Medium"/>
                <a:ea typeface="Open Sans Medium"/>
                <a:cs typeface="Open Sans Medium"/>
                <a:sym typeface="Open Sans Medium"/>
              </a:rPr>
              <a:t> and have been at a </a:t>
            </a:r>
            <a:r>
              <a:rPr lang="en-US" sz="2158">
                <a:solidFill>
                  <a:srgbClr val="FF3131"/>
                </a:solidFill>
                <a:latin typeface="Open Sans Bold"/>
                <a:ea typeface="Open Sans Bold"/>
                <a:cs typeface="Open Sans Bold"/>
                <a:sym typeface="Open Sans Bold"/>
              </a:rPr>
              <a:t>high</a:t>
            </a:r>
            <a:r>
              <a:rPr lang="en-US" sz="2158">
                <a:solidFill>
                  <a:srgbClr val="000000"/>
                </a:solidFill>
                <a:latin typeface="Open Sans Medium"/>
                <a:ea typeface="Open Sans Medium"/>
                <a:cs typeface="Open Sans Medium"/>
                <a:sym typeface="Open Sans Medium"/>
              </a:rPr>
              <a:t> level</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46512"/>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66675"/>
              <a:ext cx="4816593" cy="460532"/>
            </a:xfrm>
            <a:prstGeom prst="rect">
              <a:avLst/>
            </a:prstGeom>
          </p:spPr>
          <p:txBody>
            <a:bodyPr anchor="ctr" rtlCol="false" tIns="50800" lIns="50800" bIns="50800" rIns="50800"/>
            <a:lstStyle/>
            <a:p>
              <a:pPr algn="ctr">
                <a:lnSpc>
                  <a:spcPts val="3099"/>
                </a:lnSpc>
              </a:pPr>
            </a:p>
          </p:txBody>
        </p:sp>
      </p:grpSp>
      <p:sp>
        <p:nvSpPr>
          <p:cNvPr name="Freeform 5" id="5"/>
          <p:cNvSpPr/>
          <p:nvPr/>
        </p:nvSpPr>
        <p:spPr>
          <a:xfrm flipH="false" flipV="false" rot="0">
            <a:off x="14115913" y="96336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357705" y="7637029"/>
            <a:ext cx="4136867" cy="41368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9" id="9"/>
          <p:cNvSpPr txBox="true"/>
          <p:nvPr/>
        </p:nvSpPr>
        <p:spPr>
          <a:xfrm rot="0">
            <a:off x="14848250" y="2414718"/>
            <a:ext cx="3343796" cy="449691"/>
          </a:xfrm>
          <a:prstGeom prst="rect">
            <a:avLst/>
          </a:prstGeom>
        </p:spPr>
        <p:txBody>
          <a:bodyPr anchor="t" rtlCol="false" tIns="0" lIns="0" bIns="0" rIns="0">
            <a:spAutoFit/>
          </a:bodyPr>
          <a:lstStyle/>
          <a:p>
            <a:pPr algn="l">
              <a:lnSpc>
                <a:spcPts val="3667"/>
              </a:lnSpc>
            </a:pPr>
            <a:r>
              <a:rPr lang="en-US" sz="2619">
                <a:solidFill>
                  <a:srgbClr val="FFFFFF"/>
                </a:solidFill>
                <a:latin typeface="Open Sans Semi-Bold"/>
                <a:ea typeface="Open Sans Semi-Bold"/>
                <a:cs typeface="Open Sans Semi-Bold"/>
                <a:sym typeface="Open Sans Semi-Bold"/>
              </a:rPr>
              <a:t>JIE Sustainability</a:t>
            </a:r>
          </a:p>
        </p:txBody>
      </p:sp>
      <p:sp>
        <p:nvSpPr>
          <p:cNvPr name="TextBox 10" id="10"/>
          <p:cNvSpPr txBox="true"/>
          <p:nvPr/>
        </p:nvSpPr>
        <p:spPr>
          <a:xfrm rot="0">
            <a:off x="14848250" y="970256"/>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grpSp>
        <p:nvGrpSpPr>
          <p:cNvPr name="Group 11" id="11"/>
          <p:cNvGrpSpPr/>
          <p:nvPr/>
        </p:nvGrpSpPr>
        <p:grpSpPr>
          <a:xfrm rot="0">
            <a:off x="13492955" y="2369109"/>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4" id="14"/>
          <p:cNvGrpSpPr/>
          <p:nvPr/>
        </p:nvGrpSpPr>
        <p:grpSpPr>
          <a:xfrm rot="0">
            <a:off x="13112647" y="0"/>
            <a:ext cx="5175353" cy="10287000"/>
            <a:chOff x="0" y="0"/>
            <a:chExt cx="1363056" cy="2709333"/>
          </a:xfrm>
        </p:grpSpPr>
        <p:sp>
          <p:nvSpPr>
            <p:cNvPr name="Freeform 15" id="15"/>
            <p:cNvSpPr/>
            <p:nvPr/>
          </p:nvSpPr>
          <p:spPr>
            <a:xfrm flipH="false" flipV="false" rot="0">
              <a:off x="0" y="0"/>
              <a:ext cx="1363056" cy="2709333"/>
            </a:xfrm>
            <a:custGeom>
              <a:avLst/>
              <a:gdLst/>
              <a:ahLst/>
              <a:cxnLst/>
              <a:rect r="r" b="b" t="t" l="l"/>
              <a:pathLst>
                <a:path h="2709333" w="1363056">
                  <a:moveTo>
                    <a:pt x="0" y="0"/>
                  </a:moveTo>
                  <a:lnTo>
                    <a:pt x="1363056" y="0"/>
                  </a:lnTo>
                  <a:lnTo>
                    <a:pt x="1363056" y="2709333"/>
                  </a:lnTo>
                  <a:lnTo>
                    <a:pt x="0" y="2709333"/>
                  </a:lnTo>
                  <a:close/>
                </a:path>
              </a:pathLst>
            </a:custGeom>
            <a:solidFill>
              <a:srgbClr val="17726D"/>
            </a:solidFill>
          </p:spPr>
        </p:sp>
        <p:sp>
          <p:nvSpPr>
            <p:cNvPr name="TextBox 16" id="16"/>
            <p:cNvSpPr txBox="true"/>
            <p:nvPr/>
          </p:nvSpPr>
          <p:spPr>
            <a:xfrm>
              <a:off x="0" y="-47625"/>
              <a:ext cx="1363056" cy="2756958"/>
            </a:xfrm>
            <a:prstGeom prst="rect">
              <a:avLst/>
            </a:prstGeom>
          </p:spPr>
          <p:txBody>
            <a:bodyPr anchor="ctr" rtlCol="false" tIns="50800" lIns="50800" bIns="50800" rIns="50800"/>
            <a:lstStyle/>
            <a:p>
              <a:pPr algn="ctr">
                <a:lnSpc>
                  <a:spcPts val="2479"/>
                </a:lnSpc>
              </a:pPr>
            </a:p>
          </p:txBody>
        </p:sp>
      </p:grpSp>
      <p:grpSp>
        <p:nvGrpSpPr>
          <p:cNvPr name="Group 17" id="17"/>
          <p:cNvGrpSpPr/>
          <p:nvPr/>
        </p:nvGrpSpPr>
        <p:grpSpPr>
          <a:xfrm rot="0">
            <a:off x="14598501" y="4663928"/>
            <a:ext cx="2660799" cy="266079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20" id="20"/>
          <p:cNvGrpSpPr/>
          <p:nvPr/>
        </p:nvGrpSpPr>
        <p:grpSpPr>
          <a:xfrm rot="0">
            <a:off x="8935338" y="1205206"/>
            <a:ext cx="9256707" cy="2965198"/>
            <a:chOff x="0" y="0"/>
            <a:chExt cx="12342277" cy="3953597"/>
          </a:xfrm>
        </p:grpSpPr>
        <p:pic>
          <p:nvPicPr>
            <p:cNvPr name="Picture 21" id="21"/>
            <p:cNvPicPr>
              <a:picLocks noChangeAspect="true"/>
            </p:cNvPicPr>
            <p:nvPr/>
          </p:nvPicPr>
          <p:blipFill>
            <a:blip r:embed="rId4"/>
            <a:srcRect l="10117" t="22539" r="14912" b="37259"/>
            <a:stretch>
              <a:fillRect/>
            </a:stretch>
          </p:blipFill>
          <p:spPr>
            <a:xfrm flipH="false" flipV="false">
              <a:off x="0" y="0"/>
              <a:ext cx="12342277" cy="3953597"/>
            </a:xfrm>
            <a:prstGeom prst="rect">
              <a:avLst/>
            </a:prstGeom>
          </p:spPr>
        </p:pic>
      </p:grpSp>
      <p:grpSp>
        <p:nvGrpSpPr>
          <p:cNvPr name="Group 22" id="22"/>
          <p:cNvGrpSpPr/>
          <p:nvPr/>
        </p:nvGrpSpPr>
        <p:grpSpPr>
          <a:xfrm rot="0">
            <a:off x="1028700" y="4710825"/>
            <a:ext cx="969409" cy="986123"/>
            <a:chOff x="0" y="0"/>
            <a:chExt cx="812800" cy="826814"/>
          </a:xfrm>
        </p:grpSpPr>
        <p:sp>
          <p:nvSpPr>
            <p:cNvPr name="Freeform 23" id="23"/>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4" id="24"/>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ea typeface="Inter Bold"/>
                  <a:cs typeface="Inter Bold"/>
                  <a:sym typeface="Inter Bold"/>
                </a:rPr>
                <a:t>01</a:t>
              </a:r>
            </a:p>
          </p:txBody>
        </p:sp>
      </p:grpSp>
      <p:grpSp>
        <p:nvGrpSpPr>
          <p:cNvPr name="Group 25" id="25"/>
          <p:cNvGrpSpPr/>
          <p:nvPr/>
        </p:nvGrpSpPr>
        <p:grpSpPr>
          <a:xfrm rot="0">
            <a:off x="1121686" y="6621216"/>
            <a:ext cx="969409" cy="986123"/>
            <a:chOff x="0" y="0"/>
            <a:chExt cx="812800" cy="826814"/>
          </a:xfrm>
        </p:grpSpPr>
        <p:sp>
          <p:nvSpPr>
            <p:cNvPr name="Freeform 26" id="26"/>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7" id="27"/>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ea typeface="Inter Bold"/>
                  <a:cs typeface="Inter Bold"/>
                  <a:sym typeface="Inter Bold"/>
                </a:rPr>
                <a:t>02</a:t>
              </a:r>
            </a:p>
          </p:txBody>
        </p:sp>
      </p:grpSp>
      <p:grpSp>
        <p:nvGrpSpPr>
          <p:cNvPr name="Group 28" id="28"/>
          <p:cNvGrpSpPr/>
          <p:nvPr/>
        </p:nvGrpSpPr>
        <p:grpSpPr>
          <a:xfrm rot="0">
            <a:off x="1121686" y="8306476"/>
            <a:ext cx="969409" cy="986123"/>
            <a:chOff x="0" y="0"/>
            <a:chExt cx="812800" cy="826814"/>
          </a:xfrm>
        </p:grpSpPr>
        <p:sp>
          <p:nvSpPr>
            <p:cNvPr name="Freeform 29" id="29"/>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30" id="30"/>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ea typeface="Inter Bold"/>
                  <a:cs typeface="Inter Bold"/>
                  <a:sym typeface="Inter Bold"/>
                </a:rPr>
                <a:t>03</a:t>
              </a:r>
            </a:p>
          </p:txBody>
        </p:sp>
      </p:grpSp>
      <p:sp>
        <p:nvSpPr>
          <p:cNvPr name="AutoShape 31" id="31"/>
          <p:cNvSpPr/>
          <p:nvPr/>
        </p:nvSpPr>
        <p:spPr>
          <a:xfrm>
            <a:off x="844489" y="2984652"/>
            <a:ext cx="6008511" cy="0"/>
          </a:xfrm>
          <a:prstGeom prst="line">
            <a:avLst/>
          </a:prstGeom>
          <a:ln cap="flat" w="76200">
            <a:solidFill>
              <a:srgbClr val="EAE4D2"/>
            </a:solidFill>
            <a:prstDash val="solid"/>
            <a:headEnd type="none" len="sm" w="sm"/>
            <a:tailEnd type="none" len="sm" w="sm"/>
          </a:ln>
        </p:spPr>
      </p:sp>
      <p:sp>
        <p:nvSpPr>
          <p:cNvPr name="Freeform 32" id="32"/>
          <p:cNvSpPr/>
          <p:nvPr/>
        </p:nvSpPr>
        <p:spPr>
          <a:xfrm flipH="false" flipV="false" rot="0">
            <a:off x="14555103" y="9016454"/>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3" id="33"/>
          <p:cNvSpPr txBox="true"/>
          <p:nvPr/>
        </p:nvSpPr>
        <p:spPr>
          <a:xfrm rot="0">
            <a:off x="844489" y="1959534"/>
            <a:ext cx="7158103" cy="904875"/>
          </a:xfrm>
          <a:prstGeom prst="rect">
            <a:avLst/>
          </a:prstGeom>
        </p:spPr>
        <p:txBody>
          <a:bodyPr anchor="t" rtlCol="false" tIns="0" lIns="0" bIns="0" rIns="0">
            <a:spAutoFit/>
          </a:bodyPr>
          <a:lstStyle/>
          <a:p>
            <a:pPr algn="l">
              <a:lnSpc>
                <a:spcPts val="6825"/>
              </a:lnSpc>
            </a:pPr>
            <a:r>
              <a:rPr lang="en-US" sz="6500">
                <a:solidFill>
                  <a:srgbClr val="17726D"/>
                </a:solidFill>
                <a:latin typeface="Inter Bold"/>
                <a:ea typeface="Inter Bold"/>
                <a:cs typeface="Inter Bold"/>
                <a:sym typeface="Inter Bold"/>
              </a:rPr>
              <a:t>SUGGESTIONS:</a:t>
            </a:r>
          </a:p>
        </p:txBody>
      </p:sp>
      <p:sp>
        <p:nvSpPr>
          <p:cNvPr name="TextBox 34" id="34"/>
          <p:cNvSpPr txBox="true"/>
          <p:nvPr/>
        </p:nvSpPr>
        <p:spPr>
          <a:xfrm rot="0">
            <a:off x="15217492" y="9003129"/>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sp>
        <p:nvSpPr>
          <p:cNvPr name="TextBox 35" id="35"/>
          <p:cNvSpPr txBox="true"/>
          <p:nvPr/>
        </p:nvSpPr>
        <p:spPr>
          <a:xfrm rot="0">
            <a:off x="2317680" y="8302624"/>
            <a:ext cx="7007093" cy="1123952"/>
          </a:xfrm>
          <a:prstGeom prst="rect">
            <a:avLst/>
          </a:prstGeom>
        </p:spPr>
        <p:txBody>
          <a:bodyPr anchor="t" rtlCol="false" tIns="0" lIns="0" bIns="0" rIns="0">
            <a:spAutoFit/>
          </a:bodyPr>
          <a:lstStyle/>
          <a:p>
            <a:pPr algn="l">
              <a:lnSpc>
                <a:spcPts val="4649"/>
              </a:lnSpc>
              <a:spcBef>
                <a:spcPct val="0"/>
              </a:spcBef>
            </a:pPr>
            <a:r>
              <a:rPr lang="en-US" sz="2999">
                <a:solidFill>
                  <a:srgbClr val="000000"/>
                </a:solidFill>
                <a:latin typeface="Open Sans Bold"/>
                <a:ea typeface="Open Sans Bold"/>
                <a:cs typeface="Open Sans Bold"/>
                <a:sym typeface="Open Sans Bold"/>
              </a:rPr>
              <a:t>Accelerate the use of solar energy as our main renewable energy source.</a:t>
            </a:r>
          </a:p>
        </p:txBody>
      </p:sp>
      <p:sp>
        <p:nvSpPr>
          <p:cNvPr name="TextBox 36" id="36"/>
          <p:cNvSpPr txBox="true"/>
          <p:nvPr/>
        </p:nvSpPr>
        <p:spPr>
          <a:xfrm rot="0">
            <a:off x="2091095" y="6781036"/>
            <a:ext cx="10171730" cy="542926"/>
          </a:xfrm>
          <a:prstGeom prst="rect">
            <a:avLst/>
          </a:prstGeom>
        </p:spPr>
        <p:txBody>
          <a:bodyPr anchor="t" rtlCol="false" tIns="0" lIns="0" bIns="0" rIns="0">
            <a:spAutoFit/>
          </a:bodyPr>
          <a:lstStyle/>
          <a:p>
            <a:pPr algn="ctr">
              <a:lnSpc>
                <a:spcPts val="4649"/>
              </a:lnSpc>
              <a:spcBef>
                <a:spcPct val="0"/>
              </a:spcBef>
            </a:pPr>
            <a:r>
              <a:rPr lang="en-US" sz="2999">
                <a:solidFill>
                  <a:srgbClr val="000000"/>
                </a:solidFill>
                <a:latin typeface="Open Sans Bold"/>
                <a:ea typeface="Open Sans Bold"/>
                <a:cs typeface="Open Sans Bold"/>
                <a:sym typeface="Open Sans Bold"/>
              </a:rPr>
              <a:t>Regulating Organisational Electricity Consumption.</a:t>
            </a:r>
          </a:p>
        </p:txBody>
      </p:sp>
      <p:sp>
        <p:nvSpPr>
          <p:cNvPr name="TextBox 37" id="37"/>
          <p:cNvSpPr txBox="true"/>
          <p:nvPr/>
        </p:nvSpPr>
        <p:spPr>
          <a:xfrm rot="0">
            <a:off x="2317680" y="4668899"/>
            <a:ext cx="9644192" cy="1133476"/>
          </a:xfrm>
          <a:prstGeom prst="rect">
            <a:avLst/>
          </a:prstGeom>
        </p:spPr>
        <p:txBody>
          <a:bodyPr anchor="t" rtlCol="false" tIns="0" lIns="0" bIns="0" rIns="0">
            <a:spAutoFit/>
          </a:bodyPr>
          <a:lstStyle/>
          <a:p>
            <a:pPr algn="l">
              <a:lnSpc>
                <a:spcPts val="4649"/>
              </a:lnSpc>
            </a:pPr>
            <a:r>
              <a:rPr lang="en-US" sz="2999">
                <a:solidFill>
                  <a:srgbClr val="000000"/>
                </a:solidFill>
                <a:latin typeface="Inter Bold"/>
                <a:ea typeface="Inter Bold"/>
                <a:cs typeface="Inter Bold"/>
                <a:sym typeface="Inter Bold"/>
              </a:rPr>
              <a:t>Impose strict restrictions of the development of enterprises with large emissions.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37101" y="4421381"/>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4598501" y="4663928"/>
            <a:ext cx="2660799" cy="2660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628405" y="0"/>
            <a:ext cx="15017391" cy="2364000"/>
            <a:chOff x="0" y="0"/>
            <a:chExt cx="20023188" cy="3152000"/>
          </a:xfrm>
        </p:grpSpPr>
        <p:pic>
          <p:nvPicPr>
            <p:cNvPr name="Picture 9" id="9"/>
            <p:cNvPicPr>
              <a:picLocks noChangeAspect="true"/>
            </p:cNvPicPr>
            <p:nvPr/>
          </p:nvPicPr>
          <p:blipFill>
            <a:blip r:embed="rId2"/>
            <a:srcRect l="0" t="46506" r="0" b="29866"/>
            <a:stretch>
              <a:fillRect/>
            </a:stretch>
          </p:blipFill>
          <p:spPr>
            <a:xfrm flipH="false" flipV="false">
              <a:off x="0" y="0"/>
              <a:ext cx="20023188" cy="3152000"/>
            </a:xfrm>
            <a:prstGeom prst="rect">
              <a:avLst/>
            </a:prstGeom>
          </p:spPr>
        </p:pic>
      </p:grpSp>
      <p:sp>
        <p:nvSpPr>
          <p:cNvPr name="AutoShape 10" id="10"/>
          <p:cNvSpPr/>
          <p:nvPr/>
        </p:nvSpPr>
        <p:spPr>
          <a:xfrm>
            <a:off x="844489" y="2984652"/>
            <a:ext cx="6008511" cy="0"/>
          </a:xfrm>
          <a:prstGeom prst="line">
            <a:avLst/>
          </a:prstGeom>
          <a:ln cap="flat" w="76200">
            <a:solidFill>
              <a:srgbClr val="EAE4D2"/>
            </a:solidFill>
            <a:prstDash val="solid"/>
            <a:headEnd type="none" len="sm" w="sm"/>
            <a:tailEnd type="none" len="sm" w="sm"/>
          </a:ln>
        </p:spPr>
      </p:sp>
      <p:sp>
        <p:nvSpPr>
          <p:cNvPr name="Freeform 11" id="11"/>
          <p:cNvSpPr/>
          <p:nvPr/>
        </p:nvSpPr>
        <p:spPr>
          <a:xfrm flipH="false" flipV="false" rot="0">
            <a:off x="13807273" y="9050754"/>
            <a:ext cx="586293" cy="483692"/>
          </a:xfrm>
          <a:custGeom>
            <a:avLst/>
            <a:gdLst/>
            <a:ahLst/>
            <a:cxnLst/>
            <a:rect r="r" b="b" t="t" l="l"/>
            <a:pathLst>
              <a:path h="483692" w="586293">
                <a:moveTo>
                  <a:pt x="0" y="0"/>
                </a:moveTo>
                <a:lnTo>
                  <a:pt x="586293" y="0"/>
                </a:lnTo>
                <a:lnTo>
                  <a:pt x="586293" y="483691"/>
                </a:lnTo>
                <a:lnTo>
                  <a:pt x="0" y="483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4539609" y="9057649"/>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Thynk Unlimited</a:t>
            </a:r>
          </a:p>
        </p:txBody>
      </p:sp>
      <p:grpSp>
        <p:nvGrpSpPr>
          <p:cNvPr name="Group 13" id="13"/>
          <p:cNvGrpSpPr/>
          <p:nvPr/>
        </p:nvGrpSpPr>
        <p:grpSpPr>
          <a:xfrm rot="0">
            <a:off x="12121764" y="2984652"/>
            <a:ext cx="5609241" cy="7043525"/>
            <a:chOff x="0" y="0"/>
            <a:chExt cx="778301" cy="977313"/>
          </a:xfrm>
        </p:grpSpPr>
        <p:sp>
          <p:nvSpPr>
            <p:cNvPr name="Freeform 14" id="14"/>
            <p:cNvSpPr/>
            <p:nvPr/>
          </p:nvSpPr>
          <p:spPr>
            <a:xfrm flipH="false" flipV="false" rot="0">
              <a:off x="0" y="0"/>
              <a:ext cx="778301" cy="977313"/>
            </a:xfrm>
            <a:custGeom>
              <a:avLst/>
              <a:gdLst/>
              <a:ahLst/>
              <a:cxnLst/>
              <a:rect r="r" b="b" t="t" l="l"/>
              <a:pathLst>
                <a:path h="977313" w="778301">
                  <a:moveTo>
                    <a:pt x="389151" y="0"/>
                  </a:moveTo>
                  <a:cubicBezTo>
                    <a:pt x="174229" y="0"/>
                    <a:pt x="0" y="218779"/>
                    <a:pt x="0" y="488657"/>
                  </a:cubicBezTo>
                  <a:cubicBezTo>
                    <a:pt x="0" y="758534"/>
                    <a:pt x="174229" y="977313"/>
                    <a:pt x="389151" y="977313"/>
                  </a:cubicBezTo>
                  <a:cubicBezTo>
                    <a:pt x="604073" y="977313"/>
                    <a:pt x="778301" y="758534"/>
                    <a:pt x="778301" y="488657"/>
                  </a:cubicBezTo>
                  <a:cubicBezTo>
                    <a:pt x="778301" y="218779"/>
                    <a:pt x="604073" y="0"/>
                    <a:pt x="389151" y="0"/>
                  </a:cubicBezTo>
                  <a:close/>
                </a:path>
              </a:pathLst>
            </a:custGeom>
            <a:blipFill>
              <a:blip r:embed="rId5"/>
              <a:stretch>
                <a:fillRect l="0" t="-9653" r="0" b="-9653"/>
              </a:stretch>
            </a:blipFill>
          </p:spPr>
        </p:sp>
      </p:grpSp>
      <p:sp>
        <p:nvSpPr>
          <p:cNvPr name="TextBox 15" id="15"/>
          <p:cNvSpPr txBox="true"/>
          <p:nvPr/>
        </p:nvSpPr>
        <p:spPr>
          <a:xfrm rot="0">
            <a:off x="1298182" y="3995429"/>
            <a:ext cx="10540173" cy="5297170"/>
          </a:xfrm>
          <a:prstGeom prst="rect">
            <a:avLst/>
          </a:prstGeom>
        </p:spPr>
        <p:txBody>
          <a:bodyPr anchor="t" rtlCol="false" tIns="0" lIns="0" bIns="0" rIns="0">
            <a:spAutoFit/>
          </a:bodyPr>
          <a:lstStyle/>
          <a:p>
            <a:pPr algn="l">
              <a:lnSpc>
                <a:spcPts val="5269"/>
              </a:lnSpc>
            </a:pPr>
            <a:r>
              <a:rPr lang="en-US" sz="3399">
                <a:solidFill>
                  <a:srgbClr val="000000"/>
                </a:solidFill>
                <a:latin typeface="Open Sans Medium"/>
                <a:ea typeface="Open Sans Medium"/>
                <a:cs typeface="Open Sans Medium"/>
                <a:sym typeface="Open Sans Medium"/>
              </a:rPr>
              <a:t>The</a:t>
            </a:r>
            <a:r>
              <a:rPr lang="en-US" sz="3399">
                <a:solidFill>
                  <a:srgbClr val="000000"/>
                </a:solidFill>
                <a:latin typeface="Open Sans Bold"/>
                <a:ea typeface="Open Sans Bold"/>
                <a:cs typeface="Open Sans Bold"/>
                <a:sym typeface="Open Sans Bold"/>
              </a:rPr>
              <a:t> </a:t>
            </a:r>
            <a:r>
              <a:rPr lang="en-US" sz="3399">
                <a:solidFill>
                  <a:srgbClr val="FF0000"/>
                </a:solidFill>
                <a:latin typeface="Open Sans Bold"/>
                <a:ea typeface="Open Sans Bold"/>
                <a:cs typeface="Open Sans Bold"/>
                <a:sym typeface="Open Sans Bold"/>
              </a:rPr>
              <a:t>insight</a:t>
            </a:r>
            <a:r>
              <a:rPr lang="en-US" sz="3399">
                <a:solidFill>
                  <a:srgbClr val="000000"/>
                </a:solidFill>
                <a:latin typeface="Open Sans Medium"/>
                <a:ea typeface="Open Sans Medium"/>
                <a:cs typeface="Open Sans Medium"/>
                <a:sym typeface="Open Sans Medium"/>
              </a:rPr>
              <a:t> </a:t>
            </a:r>
            <a:r>
              <a:rPr lang="en-US" sz="3399">
                <a:solidFill>
                  <a:srgbClr val="2E2C2B"/>
                </a:solidFill>
                <a:latin typeface="Open Sans"/>
                <a:ea typeface="Open Sans"/>
                <a:cs typeface="Open Sans"/>
                <a:sym typeface="Open Sans"/>
              </a:rPr>
              <a:t>derived </a:t>
            </a:r>
            <a:r>
              <a:rPr lang="en-US" sz="3399">
                <a:solidFill>
                  <a:srgbClr val="2E2C2B"/>
                </a:solidFill>
                <a:latin typeface="Open Sans Medium"/>
                <a:ea typeface="Open Sans Medium"/>
                <a:cs typeface="Open Sans Medium"/>
                <a:sym typeface="Open Sans Medium"/>
              </a:rPr>
              <a:t>f</a:t>
            </a:r>
            <a:r>
              <a:rPr lang="en-US" sz="3399">
                <a:solidFill>
                  <a:srgbClr val="000000"/>
                </a:solidFill>
                <a:latin typeface="Open Sans Medium"/>
                <a:ea typeface="Open Sans Medium"/>
                <a:cs typeface="Open Sans Medium"/>
                <a:sym typeface="Open Sans Medium"/>
              </a:rPr>
              <a:t>rom above analysis：</a:t>
            </a:r>
          </a:p>
          <a:p>
            <a:pPr algn="l">
              <a:lnSpc>
                <a:spcPts val="5269"/>
              </a:lnSpc>
            </a:pPr>
          </a:p>
          <a:p>
            <a:pPr algn="l" marL="734059" indent="-367030" lvl="1">
              <a:lnSpc>
                <a:spcPts val="5269"/>
              </a:lnSpc>
              <a:buFont typeface="Arial"/>
              <a:buChar char="•"/>
            </a:pPr>
            <a:r>
              <a:rPr lang="en-US" sz="3399">
                <a:solidFill>
                  <a:srgbClr val="000000"/>
                </a:solidFill>
                <a:latin typeface="Open Sans Medium"/>
                <a:ea typeface="Open Sans Medium"/>
                <a:cs typeface="Open Sans Medium"/>
                <a:sym typeface="Open Sans Medium"/>
              </a:rPr>
              <a:t> Provide people with a </a:t>
            </a:r>
            <a:r>
              <a:rPr lang="en-US" sz="3399">
                <a:solidFill>
                  <a:srgbClr val="FF0000"/>
                </a:solidFill>
                <a:latin typeface="Open Sans Bold"/>
                <a:ea typeface="Open Sans Bold"/>
                <a:cs typeface="Open Sans Bold"/>
                <a:sym typeface="Open Sans Bold"/>
              </a:rPr>
              <a:t>clearer</a:t>
            </a:r>
            <a:r>
              <a:rPr lang="en-US" sz="3399">
                <a:solidFill>
                  <a:srgbClr val="FF0000"/>
                </a:solidFill>
                <a:latin typeface="Open Sans"/>
                <a:ea typeface="Open Sans"/>
                <a:cs typeface="Open Sans"/>
                <a:sym typeface="Open Sans"/>
              </a:rPr>
              <a:t> </a:t>
            </a:r>
            <a:r>
              <a:rPr lang="en-US" sz="3399">
                <a:solidFill>
                  <a:srgbClr val="000000"/>
                </a:solidFill>
                <a:latin typeface="Open Sans Medium"/>
                <a:ea typeface="Open Sans Medium"/>
                <a:cs typeface="Open Sans Medium"/>
                <a:sym typeface="Open Sans Medium"/>
              </a:rPr>
              <a:t>understanding of the country’s carbon emissions.</a:t>
            </a:r>
          </a:p>
          <a:p>
            <a:pPr algn="l">
              <a:lnSpc>
                <a:spcPts val="5269"/>
              </a:lnSpc>
            </a:pPr>
          </a:p>
          <a:p>
            <a:pPr algn="l" marL="734059" indent="-367030" lvl="1">
              <a:lnSpc>
                <a:spcPts val="5269"/>
              </a:lnSpc>
              <a:buFont typeface="Arial"/>
              <a:buChar char="•"/>
            </a:pPr>
            <a:r>
              <a:rPr lang="en-US" sz="3399">
                <a:solidFill>
                  <a:srgbClr val="000000"/>
                </a:solidFill>
                <a:latin typeface="Open Sans Medium"/>
                <a:ea typeface="Open Sans Medium"/>
                <a:cs typeface="Open Sans Medium"/>
                <a:sym typeface="Open Sans Medium"/>
              </a:rPr>
              <a:t> Provide </a:t>
            </a:r>
            <a:r>
              <a:rPr lang="en-US" sz="3399">
                <a:solidFill>
                  <a:srgbClr val="FF0000"/>
                </a:solidFill>
                <a:latin typeface="Open Sans Bold"/>
                <a:ea typeface="Open Sans Bold"/>
                <a:cs typeface="Open Sans Bold"/>
                <a:sym typeface="Open Sans Bold"/>
              </a:rPr>
              <a:t>actionable</a:t>
            </a:r>
            <a:r>
              <a:rPr lang="en-US" sz="3399">
                <a:solidFill>
                  <a:srgbClr val="000000"/>
                </a:solidFill>
                <a:latin typeface="Open Sans Medium"/>
                <a:ea typeface="Open Sans Medium"/>
                <a:cs typeface="Open Sans Medium"/>
                <a:sym typeface="Open Sans Medium"/>
              </a:rPr>
              <a:t> emission reduction strategies thereby fostering our progress towards net zero emission in 2050.</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1057" y="4445029"/>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4598501" y="4663928"/>
            <a:ext cx="2660799" cy="2660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13807273" y="9050754"/>
            <a:ext cx="586293" cy="483692"/>
          </a:xfrm>
          <a:custGeom>
            <a:avLst/>
            <a:gdLst/>
            <a:ahLst/>
            <a:cxnLst/>
            <a:rect r="r" b="b" t="t" l="l"/>
            <a:pathLst>
              <a:path h="483692" w="586293">
                <a:moveTo>
                  <a:pt x="0" y="0"/>
                </a:moveTo>
                <a:lnTo>
                  <a:pt x="586293" y="0"/>
                </a:lnTo>
                <a:lnTo>
                  <a:pt x="586293" y="483691"/>
                </a:lnTo>
                <a:lnTo>
                  <a:pt x="0" y="483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4539609" y="9057649"/>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Thynk Unlimited</a:t>
            </a:r>
          </a:p>
        </p:txBody>
      </p:sp>
      <p:sp>
        <p:nvSpPr>
          <p:cNvPr name="TextBox 10" id="10"/>
          <p:cNvSpPr txBox="true"/>
          <p:nvPr/>
        </p:nvSpPr>
        <p:spPr>
          <a:xfrm rot="0">
            <a:off x="4150061" y="1287432"/>
            <a:ext cx="9681993" cy="6076717"/>
          </a:xfrm>
          <a:prstGeom prst="rect">
            <a:avLst/>
          </a:prstGeom>
        </p:spPr>
        <p:txBody>
          <a:bodyPr anchor="t" rtlCol="false" tIns="0" lIns="0" bIns="0" rIns="0">
            <a:spAutoFit/>
          </a:bodyPr>
          <a:lstStyle/>
          <a:p>
            <a:pPr algn="ctr" marL="0" indent="0" lvl="0">
              <a:lnSpc>
                <a:spcPts val="49858"/>
              </a:lnSpc>
              <a:spcBef>
                <a:spcPct val="0"/>
              </a:spcBef>
            </a:pPr>
            <a:r>
              <a:rPr lang="en-US" sz="35613">
                <a:solidFill>
                  <a:srgbClr val="000000"/>
                </a:solidFill>
                <a:latin typeface="Canva Sans Bold"/>
                <a:ea typeface="Canva Sans Bold"/>
                <a:cs typeface="Canva Sans Bold"/>
                <a:sym typeface="Canva Sans Bold"/>
              </a:rPr>
              <a:t>Q&amp;A</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7726D"/>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sp>
        <p:nvSpPr>
          <p:cNvPr name="Freeform 5" id="5"/>
          <p:cNvSpPr/>
          <p:nvPr/>
        </p:nvSpPr>
        <p:spPr>
          <a:xfrm flipH="false" flipV="false" rot="0">
            <a:off x="14115913" y="96336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357705" y="7637029"/>
            <a:ext cx="4136867" cy="41368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9" id="9"/>
          <p:cNvSpPr txBox="true"/>
          <p:nvPr/>
        </p:nvSpPr>
        <p:spPr>
          <a:xfrm rot="0">
            <a:off x="1082149" y="909931"/>
            <a:ext cx="10779721" cy="573406"/>
          </a:xfrm>
          <a:prstGeom prst="rect">
            <a:avLst/>
          </a:prstGeom>
        </p:spPr>
        <p:txBody>
          <a:bodyPr anchor="t" rtlCol="false" tIns="0" lIns="0" bIns="0" rIns="0">
            <a:spAutoFit/>
          </a:bodyPr>
          <a:lstStyle/>
          <a:p>
            <a:pPr algn="l">
              <a:lnSpc>
                <a:spcPts val="4305"/>
              </a:lnSpc>
            </a:pPr>
            <a:r>
              <a:rPr lang="en-US" sz="4100">
                <a:solidFill>
                  <a:srgbClr val="FFFFFF"/>
                </a:solidFill>
                <a:latin typeface="Inter Bold"/>
                <a:ea typeface="Inter Bold"/>
                <a:cs typeface="Inter Bold"/>
                <a:sym typeface="Inter Bold"/>
              </a:rPr>
              <a:t>REFERENCE/DATA SOURCE LINKS</a:t>
            </a:r>
          </a:p>
        </p:txBody>
      </p:sp>
      <p:sp>
        <p:nvSpPr>
          <p:cNvPr name="TextBox 10" id="10"/>
          <p:cNvSpPr txBox="true"/>
          <p:nvPr/>
        </p:nvSpPr>
        <p:spPr>
          <a:xfrm rot="0">
            <a:off x="457015" y="1361327"/>
            <a:ext cx="17373970" cy="7920305"/>
          </a:xfrm>
          <a:prstGeom prst="rect">
            <a:avLst/>
          </a:prstGeom>
        </p:spPr>
        <p:txBody>
          <a:bodyPr anchor="t" rtlCol="false" tIns="0" lIns="0" bIns="0" rIns="0">
            <a:spAutoFit/>
          </a:bodyPr>
          <a:lstStyle/>
          <a:p>
            <a:pPr algn="l">
              <a:lnSpc>
                <a:spcPts val="3962"/>
              </a:lnSpc>
              <a:spcBef>
                <a:spcPct val="0"/>
              </a:spcBef>
            </a:pPr>
          </a:p>
          <a:p>
            <a:pPr algn="l">
              <a:lnSpc>
                <a:spcPts val="3962"/>
              </a:lnSpc>
            </a:pPr>
          </a:p>
          <a:p>
            <a:pPr algn="l" marL="551954" indent="-275977" lvl="1">
              <a:lnSpc>
                <a:spcPts val="3962"/>
              </a:lnSpc>
              <a:buFont typeface="Arial"/>
              <a:buChar char="•"/>
            </a:pPr>
            <a:r>
              <a:rPr lang="en-US" sz="2556">
                <a:solidFill>
                  <a:srgbClr val="000000"/>
                </a:solidFill>
                <a:latin typeface="Open Sans Medium"/>
                <a:ea typeface="Open Sans Medium"/>
                <a:cs typeface="Open Sans Medium"/>
                <a:sym typeface="Open Sans Medium"/>
              </a:rPr>
              <a:t>https://climateactiontracker.org/countries/singapore/</a:t>
            </a:r>
          </a:p>
          <a:p>
            <a:pPr algn="l" marL="551954" indent="-275977" lvl="1">
              <a:lnSpc>
                <a:spcPts val="3962"/>
              </a:lnSpc>
              <a:buFont typeface="Arial"/>
              <a:buChar char="•"/>
            </a:pPr>
            <a:r>
              <a:rPr lang="en-US" sz="2556">
                <a:solidFill>
                  <a:srgbClr val="000000"/>
                </a:solidFill>
                <a:latin typeface="Open Sans Medium"/>
                <a:ea typeface="Open Sans Medium"/>
                <a:cs typeface="Open Sans Medium"/>
                <a:sym typeface="Open Sans Medium"/>
              </a:rPr>
              <a:t>https://www.nccs.gov.sg/</a:t>
            </a:r>
          </a:p>
          <a:p>
            <a:pPr algn="l" marL="551954" indent="-275977" lvl="1">
              <a:lnSpc>
                <a:spcPts val="3962"/>
              </a:lnSpc>
              <a:buFont typeface="Arial"/>
              <a:buChar char="•"/>
            </a:pPr>
            <a:r>
              <a:rPr lang="en-US" sz="2556">
                <a:solidFill>
                  <a:srgbClr val="000000"/>
                </a:solidFill>
                <a:latin typeface="Open Sans Medium"/>
                <a:ea typeface="Open Sans Medium"/>
                <a:cs typeface="Open Sans Medium"/>
                <a:sym typeface="Open Sans Medium"/>
              </a:rPr>
              <a:t>https://interactive.zaobao.com/singapore-carbon-emissions/</a:t>
            </a:r>
          </a:p>
          <a:p>
            <a:pPr algn="l" marL="551954" indent="-275977" lvl="1">
              <a:lnSpc>
                <a:spcPts val="3962"/>
              </a:lnSpc>
              <a:buFont typeface="Arial"/>
              <a:buChar char="•"/>
            </a:pPr>
            <a:r>
              <a:rPr lang="en-US" sz="2556">
                <a:solidFill>
                  <a:srgbClr val="000000"/>
                </a:solidFill>
                <a:latin typeface="Open Sans Medium"/>
                <a:ea typeface="Open Sans Medium"/>
                <a:cs typeface="Open Sans Medium"/>
                <a:sym typeface="Open Sans Medium"/>
              </a:rPr>
              <a:t>https://www.edpr.com/apac/en/where-do-singaporeans-stand-terms-carbon-dioxide-emissions-capita-compared-rest-world</a:t>
            </a:r>
          </a:p>
          <a:p>
            <a:pPr algn="l" marL="551954" indent="-275977" lvl="1">
              <a:lnSpc>
                <a:spcPts val="3962"/>
              </a:lnSpc>
              <a:buFont typeface="Arial"/>
              <a:buChar char="•"/>
            </a:pPr>
            <a:r>
              <a:rPr lang="en-US" sz="2556">
                <a:solidFill>
                  <a:srgbClr val="000000"/>
                </a:solidFill>
                <a:latin typeface="Open Sans Medium"/>
                <a:ea typeface="Open Sans Medium"/>
                <a:cs typeface="Open Sans Medium"/>
                <a:sym typeface="Open Sans Medium"/>
              </a:rPr>
              <a:t>https://ourworldindata.org/co2/country/singapore</a:t>
            </a:r>
          </a:p>
          <a:p>
            <a:pPr algn="l" marL="551954" indent="-275977" lvl="1">
              <a:lnSpc>
                <a:spcPts val="3962"/>
              </a:lnSpc>
              <a:buFont typeface="Arial"/>
              <a:buChar char="•"/>
            </a:pPr>
            <a:r>
              <a:rPr lang="en-US" sz="2556">
                <a:solidFill>
                  <a:srgbClr val="000000"/>
                </a:solidFill>
                <a:latin typeface="Open Sans Medium"/>
                <a:ea typeface="Open Sans Medium"/>
                <a:cs typeface="Open Sans Medium"/>
                <a:sym typeface="Open Sans Medium"/>
              </a:rPr>
              <a:t>https://www.lta.gov.sg/content/ltagov/en/industry_innovations/technologies/electric_vehicles/transitioning_to_evs.html#:~:text=From%201%20Jan%202024%20to,ARF)%2C%20capped%20at%20%2415%2C000.&amp;text=From%201%20Jan%202024%20to%2031%20Dec%202024%2C%20VES%20Band,will%20be%20lowered%20to%20%245%2C000. </a:t>
            </a:r>
          </a:p>
          <a:p>
            <a:pPr algn="l" marL="551954" indent="-275977" lvl="1">
              <a:lnSpc>
                <a:spcPts val="3962"/>
              </a:lnSpc>
              <a:spcBef>
                <a:spcPct val="0"/>
              </a:spcBef>
              <a:buFont typeface="Arial"/>
              <a:buChar char="•"/>
            </a:pPr>
            <a:r>
              <a:rPr lang="en-US" sz="2556">
                <a:solidFill>
                  <a:srgbClr val="000000"/>
                </a:solidFill>
                <a:latin typeface="Open Sans Medium"/>
                <a:ea typeface="Open Sans Medium"/>
                <a:cs typeface="Open Sans Medium"/>
                <a:sym typeface="Open Sans Medium"/>
              </a:rPr>
              <a:t>https://www.thestandard.com.hk/section-news/section/11/260790/Tax-breaks-slashed-for-electric-vehicles#:~:text=Under%20the%20%22One%2Dfor%2D,be%20lowered%20to%20HK%2458%2C500.</a:t>
            </a:r>
          </a:p>
          <a:p>
            <a:pPr algn="l" marL="551954" indent="-275977" lvl="1">
              <a:lnSpc>
                <a:spcPts val="3962"/>
              </a:lnSpc>
              <a:spcBef>
                <a:spcPct val="0"/>
              </a:spcBef>
              <a:buFont typeface="Arial"/>
              <a:buChar char="•"/>
            </a:pPr>
            <a:r>
              <a:rPr lang="en-US" sz="2556">
                <a:solidFill>
                  <a:srgbClr val="000000"/>
                </a:solidFill>
                <a:latin typeface="Open Sans Medium"/>
                <a:ea typeface="Open Sans Medium"/>
                <a:cs typeface="Open Sans Medium"/>
                <a:sym typeface="Open Sans Medium"/>
              </a:rPr>
              <a:t>EDGAR - The Emissions Database for Global Atmospheric Research (europa.eu)</a:t>
            </a:r>
          </a:p>
          <a:p>
            <a:pPr algn="l">
              <a:lnSpc>
                <a:spcPts val="3962"/>
              </a:lnSpc>
              <a:spcBef>
                <a:spcPct val="0"/>
              </a:spcBef>
            </a:pPr>
          </a:p>
        </p:txBody>
      </p:sp>
      <p:sp>
        <p:nvSpPr>
          <p:cNvPr name="TextBox 11" id="11"/>
          <p:cNvSpPr txBox="true"/>
          <p:nvPr/>
        </p:nvSpPr>
        <p:spPr>
          <a:xfrm rot="0">
            <a:off x="14848250" y="2414718"/>
            <a:ext cx="3343796" cy="449691"/>
          </a:xfrm>
          <a:prstGeom prst="rect">
            <a:avLst/>
          </a:prstGeom>
        </p:spPr>
        <p:txBody>
          <a:bodyPr anchor="t" rtlCol="false" tIns="0" lIns="0" bIns="0" rIns="0">
            <a:spAutoFit/>
          </a:bodyPr>
          <a:lstStyle/>
          <a:p>
            <a:pPr algn="l">
              <a:lnSpc>
                <a:spcPts val="3667"/>
              </a:lnSpc>
            </a:pPr>
            <a:r>
              <a:rPr lang="en-US" sz="2619">
                <a:solidFill>
                  <a:srgbClr val="FFFFFF"/>
                </a:solidFill>
                <a:latin typeface="Open Sans Semi-Bold"/>
                <a:ea typeface="Open Sans Semi-Bold"/>
                <a:cs typeface="Open Sans Semi-Bold"/>
                <a:sym typeface="Open Sans Semi-Bold"/>
              </a:rPr>
              <a:t>JIE Sustainability</a:t>
            </a:r>
          </a:p>
        </p:txBody>
      </p:sp>
      <p:sp>
        <p:nvSpPr>
          <p:cNvPr name="TextBox 12" id="12"/>
          <p:cNvSpPr txBox="true"/>
          <p:nvPr/>
        </p:nvSpPr>
        <p:spPr>
          <a:xfrm rot="0">
            <a:off x="14848250" y="970256"/>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sp>
        <p:nvSpPr>
          <p:cNvPr name="TextBox 6" id="6"/>
          <p:cNvSpPr txBox="true"/>
          <p:nvPr/>
        </p:nvSpPr>
        <p:spPr>
          <a:xfrm rot="0">
            <a:off x="49490" y="3314766"/>
            <a:ext cx="11377359" cy="2481592"/>
          </a:xfrm>
          <a:prstGeom prst="rect">
            <a:avLst/>
          </a:prstGeom>
        </p:spPr>
        <p:txBody>
          <a:bodyPr anchor="t" rtlCol="false" tIns="0" lIns="0" bIns="0" rIns="0">
            <a:spAutoFit/>
          </a:bodyPr>
          <a:lstStyle/>
          <a:p>
            <a:pPr algn="l">
              <a:lnSpc>
                <a:spcPts val="20194"/>
              </a:lnSpc>
            </a:pPr>
            <a:r>
              <a:rPr lang="en-US" sz="14424">
                <a:solidFill>
                  <a:srgbClr val="17726D"/>
                </a:solidFill>
                <a:latin typeface="Inter Bold"/>
                <a:ea typeface="Inter Bold"/>
                <a:cs typeface="Inter Bold"/>
                <a:sym typeface="Inter Bold"/>
              </a:rPr>
              <a:t>THANK YOU</a:t>
            </a:r>
          </a:p>
        </p:txBody>
      </p:sp>
      <p:sp>
        <p:nvSpPr>
          <p:cNvPr name="TextBox 7" id="7"/>
          <p:cNvSpPr txBox="true"/>
          <p:nvPr/>
        </p:nvSpPr>
        <p:spPr>
          <a:xfrm rot="0">
            <a:off x="3575225" y="8881603"/>
            <a:ext cx="2725663"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Bold"/>
                <a:ea typeface="Open Sans Bold"/>
                <a:cs typeface="Open Sans Bold"/>
                <a:sym typeface="Open Sans Bold"/>
              </a:rPr>
              <a:t>Issac Lim</a:t>
            </a:r>
          </a:p>
        </p:txBody>
      </p:sp>
      <p:sp>
        <p:nvSpPr>
          <p:cNvPr name="TextBox 8" id="8"/>
          <p:cNvSpPr txBox="true"/>
          <p:nvPr/>
        </p:nvSpPr>
        <p:spPr>
          <a:xfrm rot="0">
            <a:off x="6824763" y="8881603"/>
            <a:ext cx="2868747"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Bold"/>
                <a:ea typeface="Open Sans Bold"/>
                <a:cs typeface="Open Sans Bold"/>
                <a:sym typeface="Open Sans Bold"/>
              </a:rPr>
              <a:t>Lim Jin bin</a:t>
            </a:r>
          </a:p>
        </p:txBody>
      </p:sp>
      <p:sp>
        <p:nvSpPr>
          <p:cNvPr name="TextBox 9" id="9"/>
          <p:cNvSpPr txBox="true"/>
          <p:nvPr/>
        </p:nvSpPr>
        <p:spPr>
          <a:xfrm rot="0">
            <a:off x="14344595" y="8862553"/>
            <a:ext cx="2868747" cy="368301"/>
          </a:xfrm>
          <a:prstGeom prst="rect">
            <a:avLst/>
          </a:prstGeom>
        </p:spPr>
        <p:txBody>
          <a:bodyPr anchor="t" rtlCol="false" tIns="0" lIns="0" bIns="0" rIns="0">
            <a:spAutoFit/>
          </a:bodyPr>
          <a:lstStyle/>
          <a:p>
            <a:pPr algn="r" marL="0" indent="0" lvl="0">
              <a:lnSpc>
                <a:spcPts val="3099"/>
              </a:lnSpc>
            </a:pPr>
            <a:r>
              <a:rPr lang="en-US" sz="1999">
                <a:solidFill>
                  <a:srgbClr val="000000"/>
                </a:solidFill>
                <a:latin typeface="Open Sans Bold"/>
                <a:ea typeface="Open Sans Bold"/>
                <a:cs typeface="Open Sans Bold"/>
                <a:sym typeface="Open Sans Bold"/>
              </a:rPr>
              <a:t>August 2024</a:t>
            </a:r>
          </a:p>
        </p:txBody>
      </p:sp>
      <p:grpSp>
        <p:nvGrpSpPr>
          <p:cNvPr name="Group 10" id="10"/>
          <p:cNvGrpSpPr/>
          <p:nvPr/>
        </p:nvGrpSpPr>
        <p:grpSpPr>
          <a:xfrm rot="0">
            <a:off x="49490" y="46056"/>
            <a:ext cx="9777133" cy="1495425"/>
            <a:chOff x="0" y="0"/>
            <a:chExt cx="2575047" cy="393857"/>
          </a:xfrm>
        </p:grpSpPr>
        <p:sp>
          <p:nvSpPr>
            <p:cNvPr name="Freeform 11" id="11"/>
            <p:cNvSpPr/>
            <p:nvPr/>
          </p:nvSpPr>
          <p:spPr>
            <a:xfrm flipH="false" flipV="false" rot="0">
              <a:off x="0" y="0"/>
              <a:ext cx="2575047" cy="393857"/>
            </a:xfrm>
            <a:custGeom>
              <a:avLst/>
              <a:gdLst/>
              <a:ahLst/>
              <a:cxnLst/>
              <a:rect r="r" b="b" t="t" l="l"/>
              <a:pathLst>
                <a:path h="393857" w="2575047">
                  <a:moveTo>
                    <a:pt x="0" y="0"/>
                  </a:moveTo>
                  <a:lnTo>
                    <a:pt x="2575047" y="0"/>
                  </a:lnTo>
                  <a:lnTo>
                    <a:pt x="2575047" y="393857"/>
                  </a:lnTo>
                  <a:lnTo>
                    <a:pt x="0" y="393857"/>
                  </a:lnTo>
                  <a:close/>
                </a:path>
              </a:pathLst>
            </a:custGeom>
            <a:solidFill>
              <a:srgbClr val="17726D"/>
            </a:solidFill>
          </p:spPr>
        </p:sp>
        <p:sp>
          <p:nvSpPr>
            <p:cNvPr name="TextBox 12" id="12"/>
            <p:cNvSpPr txBox="true"/>
            <p:nvPr/>
          </p:nvSpPr>
          <p:spPr>
            <a:xfrm>
              <a:off x="0" y="-47625"/>
              <a:ext cx="2575047" cy="441482"/>
            </a:xfrm>
            <a:prstGeom prst="rect">
              <a:avLst/>
            </a:prstGeom>
          </p:spPr>
          <p:txBody>
            <a:bodyPr anchor="ctr" rtlCol="false" tIns="50800" lIns="50800" bIns="50800" rIns="50800"/>
            <a:lstStyle/>
            <a:p>
              <a:pPr algn="ctr">
                <a:lnSpc>
                  <a:spcPts val="2479"/>
                </a:lnSpc>
              </a:pPr>
            </a:p>
          </p:txBody>
        </p:sp>
      </p:grpSp>
      <p:sp>
        <p:nvSpPr>
          <p:cNvPr name="Freeform 13" id="13"/>
          <p:cNvSpPr/>
          <p:nvPr/>
        </p:nvSpPr>
        <p:spPr>
          <a:xfrm flipH="false" flipV="false" rot="0">
            <a:off x="2500529" y="545008"/>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342359" y="608411"/>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grpSp>
        <p:nvGrpSpPr>
          <p:cNvPr name="Group 15" id="15"/>
          <p:cNvGrpSpPr/>
          <p:nvPr/>
        </p:nvGrpSpPr>
        <p:grpSpPr>
          <a:xfrm rot="0">
            <a:off x="12328646" y="1333403"/>
            <a:ext cx="5609241" cy="5857874"/>
            <a:chOff x="0" y="0"/>
            <a:chExt cx="778301" cy="812800"/>
          </a:xfrm>
        </p:grpSpPr>
        <p:sp>
          <p:nvSpPr>
            <p:cNvPr name="Freeform 16" id="16"/>
            <p:cNvSpPr/>
            <p:nvPr/>
          </p:nvSpPr>
          <p:spPr>
            <a:xfrm flipH="false" flipV="false" rot="0">
              <a:off x="0" y="0"/>
              <a:ext cx="778301" cy="812800"/>
            </a:xfrm>
            <a:custGeom>
              <a:avLst/>
              <a:gdLst/>
              <a:ahLst/>
              <a:cxnLst/>
              <a:rect r="r" b="b" t="t" l="l"/>
              <a:pathLst>
                <a:path h="812800" w="778301">
                  <a:moveTo>
                    <a:pt x="389151" y="0"/>
                  </a:moveTo>
                  <a:cubicBezTo>
                    <a:pt x="174229" y="0"/>
                    <a:pt x="0" y="181951"/>
                    <a:pt x="0" y="406400"/>
                  </a:cubicBezTo>
                  <a:cubicBezTo>
                    <a:pt x="0" y="630849"/>
                    <a:pt x="174229" y="812800"/>
                    <a:pt x="389151" y="812800"/>
                  </a:cubicBezTo>
                  <a:cubicBezTo>
                    <a:pt x="604073" y="812800"/>
                    <a:pt x="778301" y="630849"/>
                    <a:pt x="778301" y="406400"/>
                  </a:cubicBezTo>
                  <a:cubicBezTo>
                    <a:pt x="778301" y="181951"/>
                    <a:pt x="604073" y="0"/>
                    <a:pt x="389151" y="0"/>
                  </a:cubicBezTo>
                  <a:close/>
                </a:path>
              </a:pathLst>
            </a:custGeom>
            <a:blipFill>
              <a:blip r:embed="rId4"/>
              <a:stretch>
                <a:fillRect l="0" t="-21727" r="0" b="-21727"/>
              </a:stretch>
            </a:blipFill>
          </p:spPr>
        </p:sp>
      </p:grpSp>
      <p:sp>
        <p:nvSpPr>
          <p:cNvPr name="TextBox 17" id="17"/>
          <p:cNvSpPr txBox="true"/>
          <p:nvPr/>
        </p:nvSpPr>
        <p:spPr>
          <a:xfrm rot="0">
            <a:off x="9826623" y="8881603"/>
            <a:ext cx="2725663" cy="290830"/>
          </a:xfrm>
          <a:prstGeom prst="rect">
            <a:avLst/>
          </a:prstGeom>
        </p:spPr>
        <p:txBody>
          <a:bodyPr anchor="t" rtlCol="false" tIns="0" lIns="0" bIns="0" rIns="0">
            <a:spAutoFit/>
          </a:bodyPr>
          <a:lstStyle/>
          <a:p>
            <a:pPr algn="just" marL="0" indent="0" lvl="0">
              <a:lnSpc>
                <a:spcPts val="2479"/>
              </a:lnSpc>
            </a:pPr>
            <a:r>
              <a:rPr lang="en-US" sz="1599">
                <a:solidFill>
                  <a:srgbClr val="000000"/>
                </a:solidFill>
                <a:latin typeface="Open Sans Bold"/>
                <a:ea typeface="Open Sans Bold"/>
                <a:cs typeface="Open Sans Bold"/>
                <a:sym typeface="Open Sans Bold"/>
              </a:rPr>
              <a:t>Edric Sng Hong Kai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34610" y="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9817086" y="-1909062"/>
            <a:ext cx="8519827" cy="7810371"/>
            <a:chOff x="0" y="0"/>
            <a:chExt cx="6926803" cy="6350000"/>
          </a:xfrm>
        </p:grpSpPr>
        <p:sp>
          <p:nvSpPr>
            <p:cNvPr name="Freeform 6" id="6"/>
            <p:cNvSpPr/>
            <p:nvPr/>
          </p:nvSpPr>
          <p:spPr>
            <a:xfrm flipH="false" flipV="false" rot="0">
              <a:off x="0" y="0"/>
              <a:ext cx="6926803" cy="6350000"/>
            </a:xfrm>
            <a:custGeom>
              <a:avLst/>
              <a:gdLst/>
              <a:ahLst/>
              <a:cxnLst/>
              <a:rect r="r" b="b" t="t" l="l"/>
              <a:pathLst>
                <a:path h="6350000" w="6926803">
                  <a:moveTo>
                    <a:pt x="5278224" y="0"/>
                  </a:moveTo>
                  <a:lnTo>
                    <a:pt x="1648579" y="0"/>
                  </a:lnTo>
                  <a:cubicBezTo>
                    <a:pt x="738397" y="0"/>
                    <a:pt x="0" y="676910"/>
                    <a:pt x="0" y="1511300"/>
                  </a:cubicBezTo>
                  <a:lnTo>
                    <a:pt x="0" y="6350000"/>
                  </a:lnTo>
                  <a:lnTo>
                    <a:pt x="5278224" y="6350000"/>
                  </a:lnTo>
                  <a:cubicBezTo>
                    <a:pt x="6188406" y="6350000"/>
                    <a:pt x="6926803" y="5673090"/>
                    <a:pt x="6926803" y="4838700"/>
                  </a:cubicBezTo>
                  <a:lnTo>
                    <a:pt x="6926803" y="0"/>
                  </a:lnTo>
                  <a:lnTo>
                    <a:pt x="5278224" y="0"/>
                  </a:lnTo>
                  <a:close/>
                </a:path>
              </a:pathLst>
            </a:custGeom>
            <a:blipFill>
              <a:blip r:embed="rId2"/>
              <a:stretch>
                <a:fillRect l="-41672" t="0" r="-41672" b="0"/>
              </a:stretch>
            </a:blipFill>
          </p:spPr>
        </p:sp>
      </p:grpSp>
      <p:grpSp>
        <p:nvGrpSpPr>
          <p:cNvPr name="Group 7" id="7"/>
          <p:cNvGrpSpPr/>
          <p:nvPr/>
        </p:nvGrpSpPr>
        <p:grpSpPr>
          <a:xfrm rot="0">
            <a:off x="188647" y="2720594"/>
            <a:ext cx="877649" cy="877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9" id="9"/>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01</a:t>
              </a:r>
            </a:p>
          </p:txBody>
        </p:sp>
      </p:grpSp>
      <p:grpSp>
        <p:nvGrpSpPr>
          <p:cNvPr name="Group 10" id="10"/>
          <p:cNvGrpSpPr/>
          <p:nvPr/>
        </p:nvGrpSpPr>
        <p:grpSpPr>
          <a:xfrm rot="0">
            <a:off x="9590495" y="6406654"/>
            <a:ext cx="877649" cy="8776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2" id="12"/>
            <p:cNvSpPr txBox="true"/>
            <p:nvPr/>
          </p:nvSpPr>
          <p:spPr>
            <a:xfrm>
              <a:off x="76200" y="19050"/>
              <a:ext cx="660400" cy="717550"/>
            </a:xfrm>
            <a:prstGeom prst="rect">
              <a:avLst/>
            </a:prstGeom>
          </p:spPr>
          <p:txBody>
            <a:bodyPr anchor="ctr" rtlCol="false" tIns="44470" lIns="44470" bIns="44470" rIns="44470"/>
            <a:lstStyle/>
            <a:p>
              <a:pPr algn="ctr">
                <a:lnSpc>
                  <a:spcPts val="4199"/>
                </a:lnSpc>
              </a:pPr>
              <a:r>
                <a:rPr lang="en-US" sz="2999">
                  <a:solidFill>
                    <a:srgbClr val="17726D"/>
                  </a:solidFill>
                  <a:latin typeface="Inter Bold"/>
                  <a:ea typeface="Inter Bold"/>
                  <a:cs typeface="Inter Bold"/>
                  <a:sym typeface="Inter Bold"/>
                </a:rPr>
                <a:t>02</a:t>
              </a:r>
            </a:p>
          </p:txBody>
        </p:sp>
      </p:grpSp>
      <p:grpSp>
        <p:nvGrpSpPr>
          <p:cNvPr name="Group 13" id="13"/>
          <p:cNvGrpSpPr/>
          <p:nvPr/>
        </p:nvGrpSpPr>
        <p:grpSpPr>
          <a:xfrm rot="0">
            <a:off x="-1274124" y="6845478"/>
            <a:ext cx="3803190" cy="38031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6" id="16"/>
          <p:cNvGrpSpPr/>
          <p:nvPr/>
        </p:nvGrpSpPr>
        <p:grpSpPr>
          <a:xfrm rot="0">
            <a:off x="0" y="10094695"/>
            <a:ext cx="18264272" cy="192305"/>
            <a:chOff x="0" y="0"/>
            <a:chExt cx="4810343" cy="50648"/>
          </a:xfrm>
        </p:grpSpPr>
        <p:sp>
          <p:nvSpPr>
            <p:cNvPr name="Freeform 17" id="17"/>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7726D"/>
            </a:solidFill>
          </p:spPr>
        </p:sp>
        <p:sp>
          <p:nvSpPr>
            <p:cNvPr name="TextBox 18" id="18"/>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Freeform 19" id="19"/>
          <p:cNvSpPr/>
          <p:nvPr/>
        </p:nvSpPr>
        <p:spPr>
          <a:xfrm flipH="false" flipV="false" rot="0">
            <a:off x="2529066" y="6427770"/>
            <a:ext cx="13657055" cy="3140463"/>
          </a:xfrm>
          <a:custGeom>
            <a:avLst/>
            <a:gdLst/>
            <a:ahLst/>
            <a:cxnLst/>
            <a:rect r="r" b="b" t="t" l="l"/>
            <a:pathLst>
              <a:path h="3140463" w="13657055">
                <a:moveTo>
                  <a:pt x="0" y="0"/>
                </a:moveTo>
                <a:lnTo>
                  <a:pt x="13657055" y="0"/>
                </a:lnTo>
                <a:lnTo>
                  <a:pt x="13657055" y="3140463"/>
                </a:lnTo>
                <a:lnTo>
                  <a:pt x="0" y="3140463"/>
                </a:lnTo>
                <a:lnTo>
                  <a:pt x="0" y="0"/>
                </a:lnTo>
                <a:close/>
              </a:path>
            </a:pathLst>
          </a:custGeom>
          <a:blipFill>
            <a:blip r:embed="rId3"/>
            <a:stretch>
              <a:fillRect l="0" t="0" r="0" b="0"/>
            </a:stretch>
          </a:blipFill>
        </p:spPr>
      </p:sp>
      <p:sp>
        <p:nvSpPr>
          <p:cNvPr name="TextBox 20" id="20"/>
          <p:cNvSpPr txBox="true"/>
          <p:nvPr/>
        </p:nvSpPr>
        <p:spPr>
          <a:xfrm rot="0">
            <a:off x="2899520" y="1114425"/>
            <a:ext cx="4516899" cy="904875"/>
          </a:xfrm>
          <a:prstGeom prst="rect">
            <a:avLst/>
          </a:prstGeom>
        </p:spPr>
        <p:txBody>
          <a:bodyPr anchor="t" rtlCol="false" tIns="0" lIns="0" bIns="0" rIns="0">
            <a:spAutoFit/>
          </a:bodyPr>
          <a:lstStyle/>
          <a:p>
            <a:pPr algn="l">
              <a:lnSpc>
                <a:spcPts val="6825"/>
              </a:lnSpc>
            </a:pPr>
            <a:r>
              <a:rPr lang="en-US" sz="6500">
                <a:solidFill>
                  <a:srgbClr val="17726D"/>
                </a:solidFill>
                <a:latin typeface="Inter Bold"/>
                <a:ea typeface="Inter Bold"/>
                <a:cs typeface="Inter Bold"/>
                <a:sym typeface="Inter Bold"/>
              </a:rPr>
              <a:t>PROBLEM</a:t>
            </a:r>
          </a:p>
        </p:txBody>
      </p:sp>
      <p:sp>
        <p:nvSpPr>
          <p:cNvPr name="TextBox 21" id="21"/>
          <p:cNvSpPr txBox="true"/>
          <p:nvPr/>
        </p:nvSpPr>
        <p:spPr>
          <a:xfrm rot="0">
            <a:off x="1028700" y="3253357"/>
            <a:ext cx="8561795" cy="1704977"/>
          </a:xfrm>
          <a:prstGeom prst="rect">
            <a:avLst/>
          </a:prstGeom>
        </p:spPr>
        <p:txBody>
          <a:bodyPr anchor="t" rtlCol="false" tIns="0" lIns="0" bIns="0" rIns="0">
            <a:spAutoFit/>
          </a:bodyPr>
          <a:lstStyle/>
          <a:p>
            <a:pPr algn="just">
              <a:lnSpc>
                <a:spcPts val="4649"/>
              </a:lnSpc>
              <a:spcBef>
                <a:spcPct val="0"/>
              </a:spcBef>
            </a:pPr>
            <a:r>
              <a:rPr lang="en-US" sz="2999">
                <a:solidFill>
                  <a:srgbClr val="000000"/>
                </a:solidFill>
                <a:latin typeface="Open Sans Medium"/>
                <a:ea typeface="Open Sans Medium"/>
                <a:cs typeface="Open Sans Medium"/>
                <a:sym typeface="Open Sans Medium"/>
              </a:rPr>
              <a:t>According to the International Energy Agency, global energy and consumption has nearly tripled since the 1970s.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83158" y="725781"/>
            <a:ext cx="10619641" cy="904875"/>
          </a:xfrm>
          <a:prstGeom prst="rect">
            <a:avLst/>
          </a:prstGeom>
        </p:spPr>
        <p:txBody>
          <a:bodyPr anchor="t" rtlCol="false" tIns="0" lIns="0" bIns="0" rIns="0">
            <a:spAutoFit/>
          </a:bodyPr>
          <a:lstStyle/>
          <a:p>
            <a:pPr algn="l">
              <a:lnSpc>
                <a:spcPts val="6825"/>
              </a:lnSpc>
            </a:pPr>
            <a:r>
              <a:rPr lang="en-US" sz="6500">
                <a:solidFill>
                  <a:srgbClr val="17726D"/>
                </a:solidFill>
                <a:latin typeface="Inter Bold"/>
                <a:ea typeface="Inter Bold"/>
                <a:cs typeface="Inter Bold"/>
                <a:sym typeface="Inter Bold"/>
              </a:rPr>
              <a:t>BUSINESS OBJECTIVES</a:t>
            </a:r>
          </a:p>
        </p:txBody>
      </p:sp>
      <p:grpSp>
        <p:nvGrpSpPr>
          <p:cNvPr name="Group 3" id="3"/>
          <p:cNvGrpSpPr/>
          <p:nvPr/>
        </p:nvGrpSpPr>
        <p:grpSpPr>
          <a:xfrm rot="0">
            <a:off x="13273834" y="0"/>
            <a:ext cx="5014166" cy="10287000"/>
            <a:chOff x="0" y="0"/>
            <a:chExt cx="1320603" cy="2709333"/>
          </a:xfrm>
        </p:grpSpPr>
        <p:sp>
          <p:nvSpPr>
            <p:cNvPr name="Freeform 4" id="4"/>
            <p:cNvSpPr/>
            <p:nvPr/>
          </p:nvSpPr>
          <p:spPr>
            <a:xfrm flipH="false" flipV="false" rot="0">
              <a:off x="0" y="0"/>
              <a:ext cx="1320603" cy="2709333"/>
            </a:xfrm>
            <a:custGeom>
              <a:avLst/>
              <a:gdLst/>
              <a:ahLst/>
              <a:cxnLst/>
              <a:rect r="r" b="b" t="t" l="l"/>
              <a:pathLst>
                <a:path h="2709333" w="1320603">
                  <a:moveTo>
                    <a:pt x="0" y="0"/>
                  </a:moveTo>
                  <a:lnTo>
                    <a:pt x="1320603" y="0"/>
                  </a:lnTo>
                  <a:lnTo>
                    <a:pt x="1320603" y="2709333"/>
                  </a:lnTo>
                  <a:lnTo>
                    <a:pt x="0" y="2709333"/>
                  </a:lnTo>
                  <a:close/>
                </a:path>
              </a:pathLst>
            </a:custGeom>
            <a:solidFill>
              <a:srgbClr val="F6F6F6"/>
            </a:solidFill>
          </p:spPr>
        </p:sp>
        <p:sp>
          <p:nvSpPr>
            <p:cNvPr name="TextBox 5" id="5"/>
            <p:cNvSpPr txBox="true"/>
            <p:nvPr/>
          </p:nvSpPr>
          <p:spPr>
            <a:xfrm>
              <a:off x="0" y="-47625"/>
              <a:ext cx="1320603" cy="2756958"/>
            </a:xfrm>
            <a:prstGeom prst="rect">
              <a:avLst/>
            </a:prstGeom>
          </p:spPr>
          <p:txBody>
            <a:bodyPr anchor="ctr" rtlCol="false" tIns="50800" lIns="50800" bIns="50800" rIns="50800"/>
            <a:lstStyle/>
            <a:p>
              <a:pPr algn="ctr">
                <a:lnSpc>
                  <a:spcPts val="2479"/>
                </a:lnSpc>
              </a:pPr>
            </a:p>
          </p:txBody>
        </p:sp>
      </p:grpSp>
      <p:grpSp>
        <p:nvGrpSpPr>
          <p:cNvPr name="Group 6" id="6"/>
          <p:cNvGrpSpPr/>
          <p:nvPr/>
        </p:nvGrpSpPr>
        <p:grpSpPr>
          <a:xfrm rot="0">
            <a:off x="-1061650" y="8036778"/>
            <a:ext cx="3803190" cy="38031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004155" y="387644"/>
            <a:ext cx="8283845" cy="1495425"/>
            <a:chOff x="0" y="0"/>
            <a:chExt cx="11045127" cy="1993900"/>
          </a:xfrm>
        </p:grpSpPr>
        <p:grpSp>
          <p:nvGrpSpPr>
            <p:cNvPr name="Group 10" id="10"/>
            <p:cNvGrpSpPr/>
            <p:nvPr/>
          </p:nvGrpSpPr>
          <p:grpSpPr>
            <a:xfrm rot="0">
              <a:off x="0" y="0"/>
              <a:ext cx="11045127" cy="1993900"/>
              <a:chOff x="0" y="0"/>
              <a:chExt cx="2181753" cy="393857"/>
            </a:xfrm>
          </p:grpSpPr>
          <p:sp>
            <p:nvSpPr>
              <p:cNvPr name="Freeform 11" id="11"/>
              <p:cNvSpPr/>
              <p:nvPr/>
            </p:nvSpPr>
            <p:spPr>
              <a:xfrm flipH="false" flipV="false" rot="0">
                <a:off x="0" y="0"/>
                <a:ext cx="2181753" cy="393857"/>
              </a:xfrm>
              <a:custGeom>
                <a:avLst/>
                <a:gdLst/>
                <a:ahLst/>
                <a:cxnLst/>
                <a:rect r="r" b="b" t="t" l="l"/>
                <a:pathLst>
                  <a:path h="393857" w="2181753">
                    <a:moveTo>
                      <a:pt x="0" y="0"/>
                    </a:moveTo>
                    <a:lnTo>
                      <a:pt x="2181753" y="0"/>
                    </a:lnTo>
                    <a:lnTo>
                      <a:pt x="2181753" y="393857"/>
                    </a:lnTo>
                    <a:lnTo>
                      <a:pt x="0" y="393857"/>
                    </a:lnTo>
                    <a:close/>
                  </a:path>
                </a:pathLst>
              </a:custGeom>
              <a:solidFill>
                <a:srgbClr val="17726D"/>
              </a:solidFill>
            </p:spPr>
          </p:sp>
          <p:sp>
            <p:nvSpPr>
              <p:cNvPr name="TextBox 12" id="12"/>
              <p:cNvSpPr txBox="true"/>
              <p:nvPr/>
            </p:nvSpPr>
            <p:spPr>
              <a:xfrm>
                <a:off x="0" y="-47625"/>
                <a:ext cx="2181753" cy="441482"/>
              </a:xfrm>
              <a:prstGeom prst="rect">
                <a:avLst/>
              </a:prstGeom>
            </p:spPr>
            <p:txBody>
              <a:bodyPr anchor="ctr" rtlCol="false" tIns="50800" lIns="50800" bIns="50800" rIns="50800"/>
              <a:lstStyle/>
              <a:p>
                <a:pPr algn="ctr">
                  <a:lnSpc>
                    <a:spcPts val="2479"/>
                  </a:lnSpc>
                </a:pPr>
              </a:p>
            </p:txBody>
          </p:sp>
        </p:grpSp>
        <p:sp>
          <p:nvSpPr>
            <p:cNvPr name="Freeform 13" id="13"/>
            <p:cNvSpPr/>
            <p:nvPr/>
          </p:nvSpPr>
          <p:spPr>
            <a:xfrm flipH="false" flipV="false" rot="0">
              <a:off x="5482344" y="674489"/>
              <a:ext cx="781724" cy="644922"/>
            </a:xfrm>
            <a:custGeom>
              <a:avLst/>
              <a:gdLst/>
              <a:ahLst/>
              <a:cxnLst/>
              <a:rect r="r" b="b" t="t" l="l"/>
              <a:pathLst>
                <a:path h="644922" w="781724">
                  <a:moveTo>
                    <a:pt x="0" y="0"/>
                  </a:moveTo>
                  <a:lnTo>
                    <a:pt x="781724" y="0"/>
                  </a:lnTo>
                  <a:lnTo>
                    <a:pt x="781724" y="644922"/>
                  </a:lnTo>
                  <a:lnTo>
                    <a:pt x="0" y="644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6458793" y="699558"/>
              <a:ext cx="4255195" cy="547158"/>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grpSp>
      <p:grpSp>
        <p:nvGrpSpPr>
          <p:cNvPr name="Group 15" id="15"/>
          <p:cNvGrpSpPr/>
          <p:nvPr/>
        </p:nvGrpSpPr>
        <p:grpSpPr>
          <a:xfrm rot="0">
            <a:off x="13449843" y="2865633"/>
            <a:ext cx="4662148" cy="5900208"/>
            <a:chOff x="0" y="0"/>
            <a:chExt cx="6021070" cy="7620000"/>
          </a:xfrm>
        </p:grpSpPr>
        <p:sp>
          <p:nvSpPr>
            <p:cNvPr name="Freeform 16" id="16"/>
            <p:cNvSpPr/>
            <p:nvPr/>
          </p:nvSpPr>
          <p:spPr>
            <a:xfrm flipH="false" flipV="false" rot="0">
              <a:off x="0" y="0"/>
              <a:ext cx="6022340" cy="7620000"/>
            </a:xfrm>
            <a:custGeom>
              <a:avLst/>
              <a:gdLst/>
              <a:ahLst/>
              <a:cxnLst/>
              <a:rect r="r" b="b" t="t" l="l"/>
              <a:pathLst>
                <a:path h="7620000" w="6022340">
                  <a:moveTo>
                    <a:pt x="3011170" y="0"/>
                  </a:moveTo>
                  <a:cubicBezTo>
                    <a:pt x="1348147" y="0"/>
                    <a:pt x="0" y="1705795"/>
                    <a:pt x="0" y="3810000"/>
                  </a:cubicBezTo>
                  <a:cubicBezTo>
                    <a:pt x="0" y="5914205"/>
                    <a:pt x="1348147" y="7620000"/>
                    <a:pt x="3011170" y="7620000"/>
                  </a:cubicBezTo>
                  <a:cubicBezTo>
                    <a:pt x="4674193" y="7620000"/>
                    <a:pt x="6022340" y="5914205"/>
                    <a:pt x="6022340" y="3810000"/>
                  </a:cubicBezTo>
                  <a:cubicBezTo>
                    <a:pt x="6022340" y="1705795"/>
                    <a:pt x="4674193" y="0"/>
                    <a:pt x="3011170" y="0"/>
                  </a:cubicBezTo>
                  <a:close/>
                </a:path>
              </a:pathLst>
            </a:custGeom>
            <a:blipFill>
              <a:blip r:embed="rId4"/>
              <a:stretch>
                <a:fillRect l="-62470" t="0" r="-62470" b="0"/>
              </a:stretch>
            </a:blipFill>
          </p:spPr>
        </p:sp>
      </p:grpSp>
      <p:grpSp>
        <p:nvGrpSpPr>
          <p:cNvPr name="Group 17" id="17"/>
          <p:cNvGrpSpPr/>
          <p:nvPr/>
        </p:nvGrpSpPr>
        <p:grpSpPr>
          <a:xfrm rot="0">
            <a:off x="471094" y="3060716"/>
            <a:ext cx="12474567" cy="2755021"/>
            <a:chOff x="0" y="0"/>
            <a:chExt cx="3285483" cy="725602"/>
          </a:xfrm>
        </p:grpSpPr>
        <p:sp>
          <p:nvSpPr>
            <p:cNvPr name="Freeform 18" id="18"/>
            <p:cNvSpPr/>
            <p:nvPr/>
          </p:nvSpPr>
          <p:spPr>
            <a:xfrm flipH="false" flipV="false" rot="0">
              <a:off x="0" y="0"/>
              <a:ext cx="3285482" cy="725602"/>
            </a:xfrm>
            <a:custGeom>
              <a:avLst/>
              <a:gdLst/>
              <a:ahLst/>
              <a:cxnLst/>
              <a:rect r="r" b="b" t="t" l="l"/>
              <a:pathLst>
                <a:path h="725602" w="3285482">
                  <a:moveTo>
                    <a:pt x="31651" y="0"/>
                  </a:moveTo>
                  <a:lnTo>
                    <a:pt x="3253831" y="0"/>
                  </a:lnTo>
                  <a:cubicBezTo>
                    <a:pt x="3262225" y="0"/>
                    <a:pt x="3270276" y="3335"/>
                    <a:pt x="3276212" y="9270"/>
                  </a:cubicBezTo>
                  <a:cubicBezTo>
                    <a:pt x="3282148" y="15206"/>
                    <a:pt x="3285482" y="23257"/>
                    <a:pt x="3285482" y="31651"/>
                  </a:cubicBezTo>
                  <a:lnTo>
                    <a:pt x="3285482" y="693951"/>
                  </a:lnTo>
                  <a:cubicBezTo>
                    <a:pt x="3285482" y="702345"/>
                    <a:pt x="3282148" y="710396"/>
                    <a:pt x="3276212" y="716332"/>
                  </a:cubicBezTo>
                  <a:cubicBezTo>
                    <a:pt x="3270276" y="722267"/>
                    <a:pt x="3262225" y="725602"/>
                    <a:pt x="3253831" y="725602"/>
                  </a:cubicBezTo>
                  <a:lnTo>
                    <a:pt x="31651" y="725602"/>
                  </a:lnTo>
                  <a:cubicBezTo>
                    <a:pt x="23257" y="725602"/>
                    <a:pt x="15206" y="722267"/>
                    <a:pt x="9270" y="716332"/>
                  </a:cubicBezTo>
                  <a:cubicBezTo>
                    <a:pt x="3335" y="710396"/>
                    <a:pt x="0" y="702345"/>
                    <a:pt x="0" y="693951"/>
                  </a:cubicBezTo>
                  <a:lnTo>
                    <a:pt x="0" y="31651"/>
                  </a:lnTo>
                  <a:cubicBezTo>
                    <a:pt x="0" y="23257"/>
                    <a:pt x="3335" y="15206"/>
                    <a:pt x="9270" y="9270"/>
                  </a:cubicBezTo>
                  <a:cubicBezTo>
                    <a:pt x="15206" y="3335"/>
                    <a:pt x="23257" y="0"/>
                    <a:pt x="31651" y="0"/>
                  </a:cubicBezTo>
                  <a:close/>
                </a:path>
              </a:pathLst>
            </a:custGeom>
            <a:solidFill>
              <a:srgbClr val="17726D"/>
            </a:solidFill>
          </p:spPr>
        </p:sp>
        <p:sp>
          <p:nvSpPr>
            <p:cNvPr name="TextBox 19" id="19"/>
            <p:cNvSpPr txBox="true"/>
            <p:nvPr/>
          </p:nvSpPr>
          <p:spPr>
            <a:xfrm>
              <a:off x="0" y="-95250"/>
              <a:ext cx="3285483" cy="820852"/>
            </a:xfrm>
            <a:prstGeom prst="rect">
              <a:avLst/>
            </a:prstGeom>
          </p:spPr>
          <p:txBody>
            <a:bodyPr anchor="ctr" rtlCol="false" tIns="50800" lIns="50800" bIns="50800" rIns="50800"/>
            <a:lstStyle/>
            <a:p>
              <a:pPr algn="just">
                <a:lnSpc>
                  <a:spcPts val="4650"/>
                </a:lnSpc>
              </a:pPr>
              <a:r>
                <a:rPr lang="en-US" sz="3000">
                  <a:solidFill>
                    <a:srgbClr val="FFFFFF"/>
                  </a:solidFill>
                  <a:latin typeface="Open Sans Bold"/>
                  <a:ea typeface="Open Sans Bold"/>
                  <a:cs typeface="Open Sans Bold"/>
                  <a:sym typeface="Open Sans Bold"/>
                </a:rPr>
                <a:t>Analyse the current state and trends of carbon emissions in Singapore to track our progress towards Net Zero Emission by 2050</a:t>
              </a:r>
            </a:p>
          </p:txBody>
        </p:sp>
      </p:grpSp>
      <p:grpSp>
        <p:nvGrpSpPr>
          <p:cNvPr name="Group 20" id="20"/>
          <p:cNvGrpSpPr/>
          <p:nvPr/>
        </p:nvGrpSpPr>
        <p:grpSpPr>
          <a:xfrm rot="0">
            <a:off x="461569" y="6503279"/>
            <a:ext cx="12474567" cy="2755021"/>
            <a:chOff x="0" y="0"/>
            <a:chExt cx="3285483" cy="725602"/>
          </a:xfrm>
        </p:grpSpPr>
        <p:sp>
          <p:nvSpPr>
            <p:cNvPr name="Freeform 21" id="21"/>
            <p:cNvSpPr/>
            <p:nvPr/>
          </p:nvSpPr>
          <p:spPr>
            <a:xfrm flipH="false" flipV="false" rot="0">
              <a:off x="0" y="0"/>
              <a:ext cx="3285482" cy="725602"/>
            </a:xfrm>
            <a:custGeom>
              <a:avLst/>
              <a:gdLst/>
              <a:ahLst/>
              <a:cxnLst/>
              <a:rect r="r" b="b" t="t" l="l"/>
              <a:pathLst>
                <a:path h="725602" w="3285482">
                  <a:moveTo>
                    <a:pt x="31651" y="0"/>
                  </a:moveTo>
                  <a:lnTo>
                    <a:pt x="3253831" y="0"/>
                  </a:lnTo>
                  <a:cubicBezTo>
                    <a:pt x="3262225" y="0"/>
                    <a:pt x="3270276" y="3335"/>
                    <a:pt x="3276212" y="9270"/>
                  </a:cubicBezTo>
                  <a:cubicBezTo>
                    <a:pt x="3282148" y="15206"/>
                    <a:pt x="3285482" y="23257"/>
                    <a:pt x="3285482" y="31651"/>
                  </a:cubicBezTo>
                  <a:lnTo>
                    <a:pt x="3285482" y="693951"/>
                  </a:lnTo>
                  <a:cubicBezTo>
                    <a:pt x="3285482" y="702345"/>
                    <a:pt x="3282148" y="710396"/>
                    <a:pt x="3276212" y="716332"/>
                  </a:cubicBezTo>
                  <a:cubicBezTo>
                    <a:pt x="3270276" y="722267"/>
                    <a:pt x="3262225" y="725602"/>
                    <a:pt x="3253831" y="725602"/>
                  </a:cubicBezTo>
                  <a:lnTo>
                    <a:pt x="31651" y="725602"/>
                  </a:lnTo>
                  <a:cubicBezTo>
                    <a:pt x="23257" y="725602"/>
                    <a:pt x="15206" y="722267"/>
                    <a:pt x="9270" y="716332"/>
                  </a:cubicBezTo>
                  <a:cubicBezTo>
                    <a:pt x="3335" y="710396"/>
                    <a:pt x="0" y="702345"/>
                    <a:pt x="0" y="693951"/>
                  </a:cubicBezTo>
                  <a:lnTo>
                    <a:pt x="0" y="31651"/>
                  </a:lnTo>
                  <a:cubicBezTo>
                    <a:pt x="0" y="23257"/>
                    <a:pt x="3335" y="15206"/>
                    <a:pt x="9270" y="9270"/>
                  </a:cubicBezTo>
                  <a:cubicBezTo>
                    <a:pt x="15206" y="3335"/>
                    <a:pt x="23257" y="0"/>
                    <a:pt x="31651" y="0"/>
                  </a:cubicBezTo>
                  <a:close/>
                </a:path>
              </a:pathLst>
            </a:custGeom>
            <a:solidFill>
              <a:srgbClr val="17726D"/>
            </a:solidFill>
          </p:spPr>
        </p:sp>
        <p:sp>
          <p:nvSpPr>
            <p:cNvPr name="TextBox 22" id="22"/>
            <p:cNvSpPr txBox="true"/>
            <p:nvPr/>
          </p:nvSpPr>
          <p:spPr>
            <a:xfrm>
              <a:off x="0" y="-95250"/>
              <a:ext cx="3285483" cy="820852"/>
            </a:xfrm>
            <a:prstGeom prst="rect">
              <a:avLst/>
            </a:prstGeom>
          </p:spPr>
          <p:txBody>
            <a:bodyPr anchor="ctr" rtlCol="false" tIns="50800" lIns="50800" bIns="50800" rIns="50800"/>
            <a:lstStyle/>
            <a:p>
              <a:pPr algn="just">
                <a:lnSpc>
                  <a:spcPts val="4650"/>
                </a:lnSpc>
              </a:pPr>
              <a:r>
                <a:rPr lang="en-US" sz="3000">
                  <a:solidFill>
                    <a:srgbClr val="FFFFFF"/>
                  </a:solidFill>
                  <a:latin typeface="Open Sans Bold"/>
                  <a:ea typeface="Open Sans Bold"/>
                  <a:cs typeface="Open Sans Bold"/>
                  <a:sym typeface="Open Sans Bold"/>
                </a:rPr>
                <a:t>Analyze the conditions and trends in sectors with high carbon emissions in Singapore and provide recommendations for emission reduction.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12213" y="619125"/>
            <a:ext cx="9499352" cy="904875"/>
          </a:xfrm>
          <a:prstGeom prst="rect">
            <a:avLst/>
          </a:prstGeom>
        </p:spPr>
        <p:txBody>
          <a:bodyPr anchor="t" rtlCol="false" tIns="0" lIns="0" bIns="0" rIns="0">
            <a:spAutoFit/>
          </a:bodyPr>
          <a:lstStyle/>
          <a:p>
            <a:pPr algn="l">
              <a:lnSpc>
                <a:spcPts val="6825"/>
              </a:lnSpc>
            </a:pPr>
            <a:r>
              <a:rPr lang="en-US" sz="6500">
                <a:solidFill>
                  <a:srgbClr val="17726D"/>
                </a:solidFill>
                <a:latin typeface="Inter Bold"/>
                <a:ea typeface="Inter Bold"/>
                <a:cs typeface="Inter Bold"/>
                <a:sym typeface="Inter Bold"/>
              </a:rPr>
              <a:t>DATA MINING GOALS</a:t>
            </a:r>
          </a:p>
        </p:txBody>
      </p:sp>
      <p:grpSp>
        <p:nvGrpSpPr>
          <p:cNvPr name="Group 3" id="3"/>
          <p:cNvGrpSpPr/>
          <p:nvPr/>
        </p:nvGrpSpPr>
        <p:grpSpPr>
          <a:xfrm rot="0">
            <a:off x="13273834" y="0"/>
            <a:ext cx="5014166" cy="10287000"/>
            <a:chOff x="0" y="0"/>
            <a:chExt cx="1320603" cy="2709333"/>
          </a:xfrm>
        </p:grpSpPr>
        <p:sp>
          <p:nvSpPr>
            <p:cNvPr name="Freeform 4" id="4"/>
            <p:cNvSpPr/>
            <p:nvPr/>
          </p:nvSpPr>
          <p:spPr>
            <a:xfrm flipH="false" flipV="false" rot="0">
              <a:off x="0" y="0"/>
              <a:ext cx="1320603" cy="2709333"/>
            </a:xfrm>
            <a:custGeom>
              <a:avLst/>
              <a:gdLst/>
              <a:ahLst/>
              <a:cxnLst/>
              <a:rect r="r" b="b" t="t" l="l"/>
              <a:pathLst>
                <a:path h="2709333" w="1320603">
                  <a:moveTo>
                    <a:pt x="0" y="0"/>
                  </a:moveTo>
                  <a:lnTo>
                    <a:pt x="1320603" y="0"/>
                  </a:lnTo>
                  <a:lnTo>
                    <a:pt x="1320603" y="2709333"/>
                  </a:lnTo>
                  <a:lnTo>
                    <a:pt x="0" y="2709333"/>
                  </a:lnTo>
                  <a:close/>
                </a:path>
              </a:pathLst>
            </a:custGeom>
            <a:solidFill>
              <a:srgbClr val="F6F6F6"/>
            </a:solidFill>
          </p:spPr>
        </p:sp>
        <p:sp>
          <p:nvSpPr>
            <p:cNvPr name="TextBox 5" id="5"/>
            <p:cNvSpPr txBox="true"/>
            <p:nvPr/>
          </p:nvSpPr>
          <p:spPr>
            <a:xfrm>
              <a:off x="0" y="-47625"/>
              <a:ext cx="1320603" cy="2756958"/>
            </a:xfrm>
            <a:prstGeom prst="rect">
              <a:avLst/>
            </a:prstGeom>
          </p:spPr>
          <p:txBody>
            <a:bodyPr anchor="ctr" rtlCol="false" tIns="50800" lIns="50800" bIns="50800" rIns="50800"/>
            <a:lstStyle/>
            <a:p>
              <a:pPr algn="ctr">
                <a:lnSpc>
                  <a:spcPts val="2479"/>
                </a:lnSpc>
              </a:pPr>
            </a:p>
          </p:txBody>
        </p:sp>
      </p:grpSp>
      <p:grpSp>
        <p:nvGrpSpPr>
          <p:cNvPr name="Group 6" id="6"/>
          <p:cNvGrpSpPr/>
          <p:nvPr/>
        </p:nvGrpSpPr>
        <p:grpSpPr>
          <a:xfrm rot="0">
            <a:off x="9144000" y="215648"/>
            <a:ext cx="9144000" cy="1306237"/>
            <a:chOff x="0" y="0"/>
            <a:chExt cx="2408296" cy="344029"/>
          </a:xfrm>
        </p:grpSpPr>
        <p:sp>
          <p:nvSpPr>
            <p:cNvPr name="Freeform 7" id="7"/>
            <p:cNvSpPr/>
            <p:nvPr/>
          </p:nvSpPr>
          <p:spPr>
            <a:xfrm flipH="false" flipV="false" rot="0">
              <a:off x="0" y="0"/>
              <a:ext cx="2408296" cy="344029"/>
            </a:xfrm>
            <a:custGeom>
              <a:avLst/>
              <a:gdLst/>
              <a:ahLst/>
              <a:cxnLst/>
              <a:rect r="r" b="b" t="t" l="l"/>
              <a:pathLst>
                <a:path h="344029" w="2408296">
                  <a:moveTo>
                    <a:pt x="0" y="0"/>
                  </a:moveTo>
                  <a:lnTo>
                    <a:pt x="2408296" y="0"/>
                  </a:lnTo>
                  <a:lnTo>
                    <a:pt x="2408296" y="344029"/>
                  </a:lnTo>
                  <a:lnTo>
                    <a:pt x="0" y="344029"/>
                  </a:lnTo>
                  <a:close/>
                </a:path>
              </a:pathLst>
            </a:custGeom>
            <a:solidFill>
              <a:srgbClr val="17726D"/>
            </a:solidFill>
          </p:spPr>
        </p:sp>
        <p:sp>
          <p:nvSpPr>
            <p:cNvPr name="TextBox 8" id="8"/>
            <p:cNvSpPr txBox="true"/>
            <p:nvPr/>
          </p:nvSpPr>
          <p:spPr>
            <a:xfrm>
              <a:off x="0" y="-85725"/>
              <a:ext cx="2408296" cy="429754"/>
            </a:xfrm>
            <a:prstGeom prst="rect">
              <a:avLst/>
            </a:prstGeom>
          </p:spPr>
          <p:txBody>
            <a:bodyPr anchor="ctr" rtlCol="false" tIns="50800" lIns="50800" bIns="50800" rIns="50800"/>
            <a:lstStyle/>
            <a:p>
              <a:pPr algn="ctr">
                <a:lnSpc>
                  <a:spcPts val="3874"/>
                </a:lnSpc>
              </a:pPr>
            </a:p>
          </p:txBody>
        </p:sp>
      </p:grpSp>
      <p:grpSp>
        <p:nvGrpSpPr>
          <p:cNvPr name="Group 9" id="9"/>
          <p:cNvGrpSpPr/>
          <p:nvPr/>
        </p:nvGrpSpPr>
        <p:grpSpPr>
          <a:xfrm rot="0">
            <a:off x="-1061650" y="8036778"/>
            <a:ext cx="3803190" cy="38031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3716000" y="599529"/>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4702206" y="606425"/>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sp>
        <p:nvSpPr>
          <p:cNvPr name="TextBox 14" id="14"/>
          <p:cNvSpPr txBox="true"/>
          <p:nvPr/>
        </p:nvSpPr>
        <p:spPr>
          <a:xfrm rot="0">
            <a:off x="212213" y="2373250"/>
            <a:ext cx="17432992" cy="6353177"/>
          </a:xfrm>
          <a:prstGeom prst="rect">
            <a:avLst/>
          </a:prstGeom>
        </p:spPr>
        <p:txBody>
          <a:bodyPr anchor="t" rtlCol="false" tIns="0" lIns="0" bIns="0" rIns="0">
            <a:spAutoFit/>
          </a:bodyPr>
          <a:lstStyle/>
          <a:p>
            <a:pPr algn="l" marL="647692" indent="-323846" lvl="1">
              <a:lnSpc>
                <a:spcPts val="4649"/>
              </a:lnSpc>
              <a:buFont typeface="Arial"/>
              <a:buChar char="•"/>
            </a:pPr>
            <a:r>
              <a:rPr lang="en-US" sz="2999">
                <a:solidFill>
                  <a:srgbClr val="000000"/>
                </a:solidFill>
                <a:latin typeface="Open Sans Medium"/>
                <a:ea typeface="Open Sans Medium"/>
                <a:cs typeface="Open Sans Medium"/>
                <a:sym typeface="Open Sans Medium"/>
              </a:rPr>
              <a:t>What is the relationship between annual carbon emissions and GDP over the past few years?</a:t>
            </a:r>
          </a:p>
          <a:p>
            <a:pPr algn="l">
              <a:lnSpc>
                <a:spcPts val="4649"/>
              </a:lnSpc>
            </a:pPr>
          </a:p>
          <a:p>
            <a:pPr algn="l" marL="647692" indent="-323846" lvl="1">
              <a:lnSpc>
                <a:spcPts val="4649"/>
              </a:lnSpc>
              <a:buFont typeface="Arial"/>
              <a:buChar char="•"/>
            </a:pPr>
            <a:r>
              <a:rPr lang="en-US" sz="2999">
                <a:solidFill>
                  <a:srgbClr val="000000"/>
                </a:solidFill>
                <a:latin typeface="Open Sans Medium"/>
                <a:ea typeface="Open Sans Medium"/>
                <a:cs typeface="Open Sans Medium"/>
                <a:sym typeface="Open Sans Medium"/>
              </a:rPr>
              <a:t>Compare the per capita carbon emissions of Singapore with those of other developed countries in Asia and the global average to understand Singapore’s standings against them</a:t>
            </a:r>
          </a:p>
          <a:p>
            <a:pPr algn="l">
              <a:lnSpc>
                <a:spcPts val="4649"/>
              </a:lnSpc>
            </a:pPr>
          </a:p>
          <a:p>
            <a:pPr algn="l" marL="647692" indent="-323846" lvl="1">
              <a:lnSpc>
                <a:spcPts val="4649"/>
              </a:lnSpc>
              <a:buFont typeface="Arial"/>
              <a:buChar char="•"/>
            </a:pPr>
            <a:r>
              <a:rPr lang="en-US" sz="2999">
                <a:solidFill>
                  <a:srgbClr val="000000"/>
                </a:solidFill>
                <a:latin typeface="Open Sans Medium"/>
                <a:ea typeface="Open Sans Medium"/>
                <a:cs typeface="Open Sans Medium"/>
                <a:sym typeface="Open Sans Medium"/>
              </a:rPr>
              <a:t>Analyse</a:t>
            </a:r>
            <a:r>
              <a:rPr lang="en-US" sz="2999">
                <a:solidFill>
                  <a:srgbClr val="000000"/>
                </a:solidFill>
                <a:latin typeface="Open Sans Medium"/>
                <a:ea typeface="Open Sans Medium"/>
                <a:cs typeface="Open Sans Medium"/>
                <a:sym typeface="Open Sans Medium"/>
              </a:rPr>
              <a:t> the carbon emissions of various sectors in Singapore in 2022, and identify the 3 main contributing sectors</a:t>
            </a:r>
          </a:p>
          <a:p>
            <a:pPr algn="l">
              <a:lnSpc>
                <a:spcPts val="4649"/>
              </a:lnSpc>
            </a:pPr>
          </a:p>
          <a:p>
            <a:pPr algn="l" marL="647692" indent="-323846" lvl="1">
              <a:lnSpc>
                <a:spcPts val="4649"/>
              </a:lnSpc>
              <a:buFont typeface="Arial"/>
              <a:buChar char="•"/>
            </a:pPr>
            <a:r>
              <a:rPr lang="en-US" sz="2999">
                <a:solidFill>
                  <a:srgbClr val="000000"/>
                </a:solidFill>
                <a:latin typeface="Open Sans Medium"/>
                <a:ea typeface="Open Sans Medium"/>
                <a:cs typeface="Open Sans Medium"/>
                <a:sym typeface="Open Sans Medium"/>
              </a:rPr>
              <a:t>Based on the carbon emissions of these three main sectors in the past 10 years,  find out what is their relative contribution towards Singapore’s yearly carbon emission and use the data obtained to make suggestions to reduce the carbon emissions.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542177"/>
            <a:ext cx="8553411" cy="904875"/>
          </a:xfrm>
          <a:prstGeom prst="rect">
            <a:avLst/>
          </a:prstGeom>
        </p:spPr>
        <p:txBody>
          <a:bodyPr anchor="t" rtlCol="false" tIns="0" lIns="0" bIns="0" rIns="0">
            <a:spAutoFit/>
          </a:bodyPr>
          <a:lstStyle/>
          <a:p>
            <a:pPr algn="l">
              <a:lnSpc>
                <a:spcPts val="6825"/>
              </a:lnSpc>
            </a:pPr>
            <a:r>
              <a:rPr lang="en-US" sz="6500">
                <a:solidFill>
                  <a:srgbClr val="17726D"/>
                </a:solidFill>
                <a:latin typeface="Inter Bold"/>
                <a:ea typeface="Inter Bold"/>
                <a:cs typeface="Inter Bold"/>
                <a:sym typeface="Inter Bold"/>
              </a:rPr>
              <a:t>PROJECT PLAN</a:t>
            </a:r>
          </a:p>
        </p:txBody>
      </p:sp>
      <p:grpSp>
        <p:nvGrpSpPr>
          <p:cNvPr name="Group 3" id="3"/>
          <p:cNvGrpSpPr/>
          <p:nvPr/>
        </p:nvGrpSpPr>
        <p:grpSpPr>
          <a:xfrm rot="0">
            <a:off x="13060998" y="0"/>
            <a:ext cx="5227002" cy="10287000"/>
            <a:chOff x="0" y="0"/>
            <a:chExt cx="1376659" cy="2709333"/>
          </a:xfrm>
        </p:grpSpPr>
        <p:sp>
          <p:nvSpPr>
            <p:cNvPr name="Freeform 4" id="4"/>
            <p:cNvSpPr/>
            <p:nvPr/>
          </p:nvSpPr>
          <p:spPr>
            <a:xfrm flipH="false" flipV="false" rot="0">
              <a:off x="0" y="0"/>
              <a:ext cx="1376659" cy="2709333"/>
            </a:xfrm>
            <a:custGeom>
              <a:avLst/>
              <a:gdLst/>
              <a:ahLst/>
              <a:cxnLst/>
              <a:rect r="r" b="b" t="t" l="l"/>
              <a:pathLst>
                <a:path h="2709333" w="1376659">
                  <a:moveTo>
                    <a:pt x="0" y="0"/>
                  </a:moveTo>
                  <a:lnTo>
                    <a:pt x="1376659" y="0"/>
                  </a:lnTo>
                  <a:lnTo>
                    <a:pt x="1376659" y="2709333"/>
                  </a:lnTo>
                  <a:lnTo>
                    <a:pt x="0" y="2709333"/>
                  </a:lnTo>
                  <a:close/>
                </a:path>
              </a:pathLst>
            </a:custGeom>
            <a:solidFill>
              <a:srgbClr val="F6F6F6"/>
            </a:solidFill>
          </p:spPr>
        </p:sp>
        <p:sp>
          <p:nvSpPr>
            <p:cNvPr name="TextBox 5" id="5"/>
            <p:cNvSpPr txBox="true"/>
            <p:nvPr/>
          </p:nvSpPr>
          <p:spPr>
            <a:xfrm>
              <a:off x="0" y="-47625"/>
              <a:ext cx="1376659" cy="2756958"/>
            </a:xfrm>
            <a:prstGeom prst="rect">
              <a:avLst/>
            </a:prstGeom>
          </p:spPr>
          <p:txBody>
            <a:bodyPr anchor="ctr" rtlCol="false" tIns="50800" lIns="50800" bIns="50800" rIns="50800"/>
            <a:lstStyle/>
            <a:p>
              <a:pPr algn="ctr">
                <a:lnSpc>
                  <a:spcPts val="2479"/>
                </a:lnSpc>
              </a:pPr>
            </a:p>
          </p:txBody>
        </p:sp>
      </p:grpSp>
      <p:sp>
        <p:nvSpPr>
          <p:cNvPr name="Freeform 6" id="6"/>
          <p:cNvSpPr/>
          <p:nvPr/>
        </p:nvSpPr>
        <p:spPr>
          <a:xfrm flipH="false" flipV="false" rot="0">
            <a:off x="14115913" y="96336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4848250" y="970256"/>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grpSp>
        <p:nvGrpSpPr>
          <p:cNvPr name="Group 8" id="8"/>
          <p:cNvGrpSpPr/>
          <p:nvPr/>
        </p:nvGrpSpPr>
        <p:grpSpPr>
          <a:xfrm rot="0">
            <a:off x="9144000" y="0"/>
            <a:ext cx="9144000" cy="1495425"/>
            <a:chOff x="0" y="0"/>
            <a:chExt cx="2408296" cy="393857"/>
          </a:xfrm>
        </p:grpSpPr>
        <p:sp>
          <p:nvSpPr>
            <p:cNvPr name="Freeform 9" id="9"/>
            <p:cNvSpPr/>
            <p:nvPr/>
          </p:nvSpPr>
          <p:spPr>
            <a:xfrm flipH="false" flipV="false" rot="0">
              <a:off x="0" y="0"/>
              <a:ext cx="2408296" cy="393857"/>
            </a:xfrm>
            <a:custGeom>
              <a:avLst/>
              <a:gdLst/>
              <a:ahLst/>
              <a:cxnLst/>
              <a:rect r="r" b="b" t="t" l="l"/>
              <a:pathLst>
                <a:path h="393857" w="2408296">
                  <a:moveTo>
                    <a:pt x="0" y="0"/>
                  </a:moveTo>
                  <a:lnTo>
                    <a:pt x="2408296" y="0"/>
                  </a:lnTo>
                  <a:lnTo>
                    <a:pt x="2408296" y="393857"/>
                  </a:lnTo>
                  <a:lnTo>
                    <a:pt x="0" y="393857"/>
                  </a:lnTo>
                  <a:close/>
                </a:path>
              </a:pathLst>
            </a:custGeom>
            <a:solidFill>
              <a:srgbClr val="17726D"/>
            </a:solidFill>
          </p:spPr>
        </p:sp>
        <p:sp>
          <p:nvSpPr>
            <p:cNvPr name="TextBox 10" id="10"/>
            <p:cNvSpPr txBox="true"/>
            <p:nvPr/>
          </p:nvSpPr>
          <p:spPr>
            <a:xfrm>
              <a:off x="0" y="-85725"/>
              <a:ext cx="2408296" cy="479582"/>
            </a:xfrm>
            <a:prstGeom prst="rect">
              <a:avLst/>
            </a:prstGeom>
          </p:spPr>
          <p:txBody>
            <a:bodyPr anchor="ctr" rtlCol="false" tIns="50800" lIns="50800" bIns="50800" rIns="50800"/>
            <a:lstStyle/>
            <a:p>
              <a:pPr algn="ctr">
                <a:lnSpc>
                  <a:spcPts val="3874"/>
                </a:lnSpc>
              </a:pPr>
            </a:p>
          </p:txBody>
        </p:sp>
      </p:grpSp>
      <p:sp>
        <p:nvSpPr>
          <p:cNvPr name="Freeform 11" id="11"/>
          <p:cNvSpPr/>
          <p:nvPr/>
        </p:nvSpPr>
        <p:spPr>
          <a:xfrm flipH="false" flipV="false" rot="0">
            <a:off x="14261957" y="545008"/>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12" id="12"/>
          <p:cNvGraphicFramePr>
            <a:graphicFrameLocks noGrp="true"/>
          </p:cNvGraphicFramePr>
          <p:nvPr/>
        </p:nvGraphicFramePr>
        <p:xfrm>
          <a:off x="591154" y="2152650"/>
          <a:ext cx="12273997" cy="7105650"/>
        </p:xfrm>
        <a:graphic>
          <a:graphicData uri="http://schemas.openxmlformats.org/drawingml/2006/table">
            <a:tbl>
              <a:tblPr/>
              <a:tblGrid>
                <a:gridCol w="1570482"/>
                <a:gridCol w="6293415"/>
                <a:gridCol w="4410100"/>
              </a:tblGrid>
              <a:tr h="1015093">
                <a:tc>
                  <a:txBody>
                    <a:bodyPr anchor="t" rtlCol="false"/>
                    <a:lstStyle/>
                    <a:p>
                      <a:pPr algn="ctr">
                        <a:lnSpc>
                          <a:spcPts val="3919"/>
                        </a:lnSpc>
                        <a:defRPr/>
                      </a:pPr>
                      <a:r>
                        <a:rPr lang="en-US" sz="2799">
                          <a:solidFill>
                            <a:srgbClr val="000000"/>
                          </a:solidFill>
                          <a:latin typeface="Open Sans Bold"/>
                          <a:ea typeface="Open Sans Bold"/>
                          <a:cs typeface="Open Sans Bold"/>
                          <a:sym typeface="Open Sans Bold"/>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Bold"/>
                          <a:ea typeface="Open Sans Bold"/>
                          <a:cs typeface="Open Sans Bold"/>
                          <a:sym typeface="Open Sans Bold"/>
                        </a:rPr>
                        <a:t>Tasks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Bold"/>
                          <a:ea typeface="Open Sans Bold"/>
                          <a:cs typeface="Open Sans Bold"/>
                          <a:sym typeface="Open Sans Bold"/>
                        </a:rPr>
                        <a:t>Estimated Man hours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5093">
                <a:tc>
                  <a:txBody>
                    <a:bodyPr anchor="t" rtlCol="false"/>
                    <a:lstStyle/>
                    <a:p>
                      <a:pPr algn="ctr">
                        <a:lnSpc>
                          <a:spcPts val="3919"/>
                        </a:lnSpc>
                        <a:defRPr/>
                      </a:pPr>
                      <a:r>
                        <a:rPr lang="en-US" sz="2799">
                          <a:solidFill>
                            <a:srgbClr val="000000"/>
                          </a:solidFill>
                          <a:latin typeface="Open Sans"/>
                          <a:ea typeface="Open Sans"/>
                          <a:cs typeface="Open Sans"/>
                          <a:sym typeface="Open Sans"/>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Business Understanding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7 hours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5093">
                <a:tc>
                  <a:txBody>
                    <a:bodyPr anchor="t" rtlCol="false"/>
                    <a:lstStyle/>
                    <a:p>
                      <a:pPr algn="ctr">
                        <a:lnSpc>
                          <a:spcPts val="3919"/>
                        </a:lnSpc>
                        <a:defRPr/>
                      </a:pPr>
                      <a:r>
                        <a:rPr lang="en-US" sz="2799">
                          <a:solidFill>
                            <a:srgbClr val="000000"/>
                          </a:solidFill>
                          <a:latin typeface="Open Sans"/>
                          <a:ea typeface="Open Sans"/>
                          <a:cs typeface="Open Sans"/>
                          <a:sym typeface="Open Sans"/>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Data understanding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14 hours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5093">
                <a:tc>
                  <a:txBody>
                    <a:bodyPr anchor="t" rtlCol="false"/>
                    <a:lstStyle/>
                    <a:p>
                      <a:pPr algn="ctr">
                        <a:lnSpc>
                          <a:spcPts val="3919"/>
                        </a:lnSpc>
                        <a:defRPr/>
                      </a:pPr>
                      <a:r>
                        <a:rPr lang="en-US" sz="2799">
                          <a:solidFill>
                            <a:srgbClr val="000000"/>
                          </a:solidFill>
                          <a:latin typeface="Open Sans"/>
                          <a:ea typeface="Open Sans"/>
                          <a:cs typeface="Open Sans"/>
                          <a:sym typeface="Open Sans"/>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Data Preparation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30 hours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5093">
                <a:tc>
                  <a:txBody>
                    <a:bodyPr anchor="t" rtlCol="false"/>
                    <a:lstStyle/>
                    <a:p>
                      <a:pPr algn="ctr">
                        <a:lnSpc>
                          <a:spcPts val="3919"/>
                        </a:lnSpc>
                        <a:defRPr/>
                      </a:pPr>
                      <a:r>
                        <a:rPr lang="en-US" sz="2799">
                          <a:solidFill>
                            <a:srgbClr val="000000"/>
                          </a:solidFill>
                          <a:latin typeface="Open Sans"/>
                          <a:ea typeface="Open Sans"/>
                          <a:cs typeface="Open Sans"/>
                          <a:sym typeface="Open Sans"/>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Modeling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10 hours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5093">
                <a:tc>
                  <a:txBody>
                    <a:bodyPr anchor="t" rtlCol="false"/>
                    <a:lstStyle/>
                    <a:p>
                      <a:pPr algn="ctr">
                        <a:lnSpc>
                          <a:spcPts val="3919"/>
                        </a:lnSpc>
                        <a:defRPr/>
                      </a:pPr>
                      <a:r>
                        <a:rPr lang="en-US" sz="2799">
                          <a:solidFill>
                            <a:srgbClr val="000000"/>
                          </a:solidFill>
                          <a:latin typeface="Open Sans"/>
                          <a:ea typeface="Open Sans"/>
                          <a:cs typeface="Open Sans"/>
                          <a:sym typeface="Open Sans"/>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Evaluation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6 hours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5093">
                <a:tc>
                  <a:txBody>
                    <a:bodyPr anchor="t" rtlCol="false"/>
                    <a:lstStyle/>
                    <a:p>
                      <a:pPr algn="ctr">
                        <a:lnSpc>
                          <a:spcPts val="3919"/>
                        </a:lnSpc>
                        <a:defRPr/>
                      </a:pPr>
                      <a:r>
                        <a:rPr lang="en-US" sz="2799">
                          <a:solidFill>
                            <a:srgbClr val="000000"/>
                          </a:solidFill>
                          <a:latin typeface="Open Sans"/>
                          <a:ea typeface="Open Sans"/>
                          <a:cs typeface="Open Sans"/>
                          <a:sym typeface="Open Sans"/>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Deployment(report &amp; presentation)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7 hours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3" id="13"/>
          <p:cNvSpPr txBox="true"/>
          <p:nvPr/>
        </p:nvSpPr>
        <p:spPr>
          <a:xfrm rot="0">
            <a:off x="15096604" y="595606"/>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pic>
        <p:nvPicPr>
          <p:cNvPr name="Picture 14" id="14"/>
          <p:cNvPicPr>
            <a:picLocks noChangeAspect="true"/>
          </p:cNvPicPr>
          <p:nvPr/>
        </p:nvPicPr>
        <p:blipFill>
          <a:blip r:embed="rId4"/>
          <a:stretch>
            <a:fillRect/>
          </a:stretch>
        </p:blipFill>
        <p:spPr>
          <a:xfrm rot="0">
            <a:off x="13476118" y="642560"/>
            <a:ext cx="5650430" cy="10522285"/>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151339"/>
            <a:ext cx="1028700" cy="1135661"/>
            <a:chOff x="0" y="0"/>
            <a:chExt cx="270933" cy="299104"/>
          </a:xfrm>
        </p:grpSpPr>
        <p:sp>
          <p:nvSpPr>
            <p:cNvPr name="Freeform 3" id="3"/>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4" id="4"/>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866642" y="0"/>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4793979" y="-3139714"/>
            <a:ext cx="5402508" cy="54025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0" y="0"/>
            <a:ext cx="18288000" cy="10287000"/>
            <a:chOff x="0" y="0"/>
            <a:chExt cx="2833290" cy="1593725"/>
          </a:xfrm>
        </p:grpSpPr>
        <p:sp>
          <p:nvSpPr>
            <p:cNvPr name="Freeform 12" id="12"/>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stretch>
                <a:fillRect l="0" t="0" r="0" b="0"/>
              </a:stretch>
            </a:blipFill>
          </p:spPr>
        </p:sp>
      </p:grpSp>
      <p:grpSp>
        <p:nvGrpSpPr>
          <p:cNvPr name="Group 13" id="13"/>
          <p:cNvGrpSpPr/>
          <p:nvPr/>
        </p:nvGrpSpPr>
        <p:grpSpPr>
          <a:xfrm rot="0">
            <a:off x="0" y="0"/>
            <a:ext cx="18288000" cy="10287000"/>
            <a:chOff x="0" y="0"/>
            <a:chExt cx="4816593" cy="2709333"/>
          </a:xfrm>
        </p:grpSpPr>
        <p:sp>
          <p:nvSpPr>
            <p:cNvPr name="Freeform 14" id="1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37647"/>
              </a:srgbClr>
            </a:solidFill>
          </p:spPr>
        </p:sp>
        <p:sp>
          <p:nvSpPr>
            <p:cNvPr name="TextBox 15" id="15"/>
            <p:cNvSpPr txBox="true"/>
            <p:nvPr/>
          </p:nvSpPr>
          <p:spPr>
            <a:xfrm>
              <a:off x="0" y="-57150"/>
              <a:ext cx="4816593" cy="2766483"/>
            </a:xfrm>
            <a:prstGeom prst="rect">
              <a:avLst/>
            </a:prstGeom>
          </p:spPr>
          <p:txBody>
            <a:bodyPr anchor="ctr" rtlCol="false" tIns="50800" lIns="50800" bIns="50800" rIns="50800"/>
            <a:lstStyle/>
            <a:p>
              <a:pPr algn="ctr">
                <a:lnSpc>
                  <a:spcPts val="3000"/>
                </a:lnSpc>
              </a:pPr>
            </a:p>
          </p:txBody>
        </p:sp>
      </p:grpSp>
      <p:sp>
        <p:nvSpPr>
          <p:cNvPr name="TextBox 16" id="16"/>
          <p:cNvSpPr txBox="true"/>
          <p:nvPr/>
        </p:nvSpPr>
        <p:spPr>
          <a:xfrm rot="0">
            <a:off x="1781977" y="3762375"/>
            <a:ext cx="14724046" cy="2066925"/>
          </a:xfrm>
          <a:prstGeom prst="rect">
            <a:avLst/>
          </a:prstGeom>
        </p:spPr>
        <p:txBody>
          <a:bodyPr anchor="t" rtlCol="false" tIns="0" lIns="0" bIns="0" rIns="0">
            <a:spAutoFit/>
          </a:bodyPr>
          <a:lstStyle/>
          <a:p>
            <a:pPr algn="ctr">
              <a:lnSpc>
                <a:spcPts val="18000"/>
              </a:lnSpc>
            </a:pPr>
            <a:r>
              <a:rPr lang="en-US" sz="9000">
                <a:solidFill>
                  <a:srgbClr val="FFFFFF"/>
                </a:solidFill>
                <a:latin typeface="Inter Bold"/>
                <a:ea typeface="Inter Bold"/>
                <a:cs typeface="Inter Bold"/>
                <a:sym typeface="Inter Bold"/>
              </a:rPr>
              <a:t>Data Understanding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90589" y="531471"/>
            <a:ext cx="8553411" cy="861060"/>
          </a:xfrm>
          <a:prstGeom prst="rect">
            <a:avLst/>
          </a:prstGeom>
        </p:spPr>
        <p:txBody>
          <a:bodyPr anchor="t" rtlCol="false" tIns="0" lIns="0" bIns="0" rIns="0">
            <a:spAutoFit/>
          </a:bodyPr>
          <a:lstStyle/>
          <a:p>
            <a:pPr algn="l">
              <a:lnSpc>
                <a:spcPts val="6510"/>
              </a:lnSpc>
            </a:pPr>
            <a:r>
              <a:rPr lang="en-US" sz="6200">
                <a:solidFill>
                  <a:srgbClr val="17726D"/>
                </a:solidFill>
                <a:latin typeface="Inter Bold"/>
                <a:ea typeface="Inter Bold"/>
                <a:cs typeface="Inter Bold"/>
                <a:sym typeface="Inter Bold"/>
              </a:rPr>
              <a:t>CONSTRAINTS</a:t>
            </a:r>
          </a:p>
        </p:txBody>
      </p:sp>
      <p:grpSp>
        <p:nvGrpSpPr>
          <p:cNvPr name="Group 3" id="3"/>
          <p:cNvGrpSpPr/>
          <p:nvPr/>
        </p:nvGrpSpPr>
        <p:grpSpPr>
          <a:xfrm rot="0">
            <a:off x="9144000" y="-2537530"/>
            <a:ext cx="9442026" cy="4209144"/>
            <a:chOff x="0" y="0"/>
            <a:chExt cx="2486789" cy="1108581"/>
          </a:xfrm>
        </p:grpSpPr>
        <p:sp>
          <p:nvSpPr>
            <p:cNvPr name="Freeform 4" id="4"/>
            <p:cNvSpPr/>
            <p:nvPr/>
          </p:nvSpPr>
          <p:spPr>
            <a:xfrm flipH="false" flipV="false" rot="0">
              <a:off x="0" y="0"/>
              <a:ext cx="2486789" cy="1108581"/>
            </a:xfrm>
            <a:custGeom>
              <a:avLst/>
              <a:gdLst/>
              <a:ahLst/>
              <a:cxnLst/>
              <a:rect r="r" b="b" t="t" l="l"/>
              <a:pathLst>
                <a:path h="1108581" w="2486789">
                  <a:moveTo>
                    <a:pt x="0" y="0"/>
                  </a:moveTo>
                  <a:lnTo>
                    <a:pt x="2486789" y="0"/>
                  </a:lnTo>
                  <a:lnTo>
                    <a:pt x="2486789" y="1108581"/>
                  </a:lnTo>
                  <a:lnTo>
                    <a:pt x="0" y="1108581"/>
                  </a:lnTo>
                  <a:close/>
                </a:path>
              </a:pathLst>
            </a:custGeom>
            <a:solidFill>
              <a:srgbClr val="17726D"/>
            </a:solidFill>
          </p:spPr>
        </p:sp>
        <p:sp>
          <p:nvSpPr>
            <p:cNvPr name="TextBox 5" id="5"/>
            <p:cNvSpPr txBox="true"/>
            <p:nvPr/>
          </p:nvSpPr>
          <p:spPr>
            <a:xfrm>
              <a:off x="0" y="-85725"/>
              <a:ext cx="2486789" cy="1194306"/>
            </a:xfrm>
            <a:prstGeom prst="rect">
              <a:avLst/>
            </a:prstGeom>
          </p:spPr>
          <p:txBody>
            <a:bodyPr anchor="ctr" rtlCol="false" tIns="50800" lIns="50800" bIns="50800" rIns="50800"/>
            <a:lstStyle/>
            <a:p>
              <a:pPr algn="ctr">
                <a:lnSpc>
                  <a:spcPts val="3874"/>
                </a:lnSpc>
              </a:pPr>
            </a:p>
          </p:txBody>
        </p:sp>
      </p:grpSp>
      <p:grpSp>
        <p:nvGrpSpPr>
          <p:cNvPr name="Group 6" id="6"/>
          <p:cNvGrpSpPr/>
          <p:nvPr/>
        </p:nvGrpSpPr>
        <p:grpSpPr>
          <a:xfrm rot="0">
            <a:off x="-1061650" y="8036778"/>
            <a:ext cx="3803190" cy="38031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9" id="9"/>
          <p:cNvSpPr/>
          <p:nvPr/>
        </p:nvSpPr>
        <p:spPr>
          <a:xfrm flipH="false" flipV="false" rot="0">
            <a:off x="13926725" y="682055"/>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4871898" y="688951"/>
            <a:ext cx="3191396" cy="422275"/>
          </a:xfrm>
          <a:prstGeom prst="rect">
            <a:avLst/>
          </a:prstGeom>
        </p:spPr>
        <p:txBody>
          <a:bodyPr anchor="t" rtlCol="false" tIns="0" lIns="0" bIns="0" rIns="0">
            <a:spAutoFit/>
          </a:bodyPr>
          <a:lstStyle/>
          <a:p>
            <a:pPr algn="l">
              <a:lnSpc>
                <a:spcPts val="3499"/>
              </a:lnSpc>
            </a:pPr>
            <a:r>
              <a:rPr lang="en-US" sz="2499">
                <a:solidFill>
                  <a:srgbClr val="FFFFFF"/>
                </a:solidFill>
                <a:latin typeface="Open Sans Semi-Bold"/>
                <a:ea typeface="Open Sans Semi-Bold"/>
                <a:cs typeface="Open Sans Semi-Bold"/>
                <a:sym typeface="Open Sans Semi-Bold"/>
              </a:rPr>
              <a:t>JIE Sustainability</a:t>
            </a:r>
          </a:p>
        </p:txBody>
      </p:sp>
      <p:sp>
        <p:nvSpPr>
          <p:cNvPr name="TextBox 11" id="11"/>
          <p:cNvSpPr txBox="true"/>
          <p:nvPr/>
        </p:nvSpPr>
        <p:spPr>
          <a:xfrm rot="0">
            <a:off x="1021255" y="1413331"/>
            <a:ext cx="6906320" cy="468940"/>
          </a:xfrm>
          <a:prstGeom prst="rect">
            <a:avLst/>
          </a:prstGeom>
        </p:spPr>
        <p:txBody>
          <a:bodyPr anchor="t" rtlCol="false" tIns="0" lIns="0" bIns="0" rIns="0">
            <a:spAutoFit/>
          </a:bodyPr>
          <a:lstStyle/>
          <a:p>
            <a:pPr algn="ctr" marL="0" indent="0" lvl="0">
              <a:lnSpc>
                <a:spcPts val="3935"/>
              </a:lnSpc>
              <a:spcBef>
                <a:spcPct val="0"/>
              </a:spcBef>
            </a:pPr>
            <a:r>
              <a:rPr lang="en-US" sz="2811">
                <a:solidFill>
                  <a:srgbClr val="000000"/>
                </a:solidFill>
                <a:latin typeface="Canva Sans"/>
                <a:ea typeface="Canva Sans"/>
                <a:cs typeface="Canva Sans"/>
                <a:sym typeface="Canva Sans"/>
              </a:rPr>
              <a:t>Problems faced during data exploration </a:t>
            </a:r>
          </a:p>
        </p:txBody>
      </p:sp>
      <p:grpSp>
        <p:nvGrpSpPr>
          <p:cNvPr name="Group 12" id="12"/>
          <p:cNvGrpSpPr/>
          <p:nvPr/>
        </p:nvGrpSpPr>
        <p:grpSpPr>
          <a:xfrm rot="0">
            <a:off x="1021255" y="5041998"/>
            <a:ext cx="16666110" cy="2299631"/>
            <a:chOff x="0" y="0"/>
            <a:chExt cx="22221480" cy="3066174"/>
          </a:xfrm>
        </p:grpSpPr>
        <p:grpSp>
          <p:nvGrpSpPr>
            <p:cNvPr name="Group 13" id="13"/>
            <p:cNvGrpSpPr/>
            <p:nvPr/>
          </p:nvGrpSpPr>
          <p:grpSpPr>
            <a:xfrm rot="0">
              <a:off x="0" y="0"/>
              <a:ext cx="22221480" cy="3066174"/>
              <a:chOff x="0" y="0"/>
              <a:chExt cx="4389428" cy="605664"/>
            </a:xfrm>
          </p:grpSpPr>
          <p:sp>
            <p:nvSpPr>
              <p:cNvPr name="Freeform 14" id="14"/>
              <p:cNvSpPr/>
              <p:nvPr/>
            </p:nvSpPr>
            <p:spPr>
              <a:xfrm flipH="false" flipV="false" rot="0">
                <a:off x="0" y="0"/>
                <a:ext cx="4389428" cy="605664"/>
              </a:xfrm>
              <a:custGeom>
                <a:avLst/>
                <a:gdLst/>
                <a:ahLst/>
                <a:cxnLst/>
                <a:rect r="r" b="b" t="t" l="l"/>
                <a:pathLst>
                  <a:path h="605664" w="4389428">
                    <a:moveTo>
                      <a:pt x="23691" y="0"/>
                    </a:moveTo>
                    <a:lnTo>
                      <a:pt x="4365737" y="0"/>
                    </a:lnTo>
                    <a:cubicBezTo>
                      <a:pt x="4372020" y="0"/>
                      <a:pt x="4378046" y="2496"/>
                      <a:pt x="4382489" y="6939"/>
                    </a:cubicBezTo>
                    <a:cubicBezTo>
                      <a:pt x="4386932" y="11382"/>
                      <a:pt x="4389428" y="17408"/>
                      <a:pt x="4389428" y="23691"/>
                    </a:cubicBezTo>
                    <a:lnTo>
                      <a:pt x="4389428" y="581973"/>
                    </a:lnTo>
                    <a:cubicBezTo>
                      <a:pt x="4389428" y="595057"/>
                      <a:pt x="4378821" y="605664"/>
                      <a:pt x="4365737" y="605664"/>
                    </a:cubicBezTo>
                    <a:lnTo>
                      <a:pt x="23691" y="605664"/>
                    </a:lnTo>
                    <a:cubicBezTo>
                      <a:pt x="17408" y="605664"/>
                      <a:pt x="11382" y="603168"/>
                      <a:pt x="6939" y="598725"/>
                    </a:cubicBezTo>
                    <a:cubicBezTo>
                      <a:pt x="2496" y="594282"/>
                      <a:pt x="0" y="588256"/>
                      <a:pt x="0" y="581973"/>
                    </a:cubicBezTo>
                    <a:lnTo>
                      <a:pt x="0" y="23691"/>
                    </a:lnTo>
                    <a:cubicBezTo>
                      <a:pt x="0" y="17408"/>
                      <a:pt x="2496" y="11382"/>
                      <a:pt x="6939" y="6939"/>
                    </a:cubicBezTo>
                    <a:cubicBezTo>
                      <a:pt x="11382" y="2496"/>
                      <a:pt x="17408" y="0"/>
                      <a:pt x="23691" y="0"/>
                    </a:cubicBezTo>
                    <a:close/>
                  </a:path>
                </a:pathLst>
              </a:custGeom>
              <a:solidFill>
                <a:srgbClr val="17726D"/>
              </a:solidFill>
            </p:spPr>
          </p:sp>
          <p:sp>
            <p:nvSpPr>
              <p:cNvPr name="TextBox 15" id="15"/>
              <p:cNvSpPr txBox="true"/>
              <p:nvPr/>
            </p:nvSpPr>
            <p:spPr>
              <a:xfrm>
                <a:off x="0" y="-47625"/>
                <a:ext cx="4389428" cy="653289"/>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409778" y="815537"/>
              <a:ext cx="4516983" cy="13779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FFFFF"/>
                  </a:solidFill>
                  <a:latin typeface="Canva Sans Bold"/>
                  <a:ea typeface="Canva Sans Bold"/>
                  <a:cs typeface="Canva Sans Bold"/>
                  <a:sym typeface="Canva Sans Bold"/>
                </a:rPr>
                <a:t>Data accurate as of until 2022</a:t>
              </a:r>
            </a:p>
          </p:txBody>
        </p:sp>
        <p:sp>
          <p:nvSpPr>
            <p:cNvPr name="AutoShape 17" id="17"/>
            <p:cNvSpPr/>
            <p:nvPr/>
          </p:nvSpPr>
          <p:spPr>
            <a:xfrm flipH="true" flipV="true">
              <a:off x="5143523" y="385"/>
              <a:ext cx="46339" cy="3052932"/>
            </a:xfrm>
            <a:prstGeom prst="line">
              <a:avLst/>
            </a:prstGeom>
            <a:ln cap="flat" w="50800">
              <a:solidFill>
                <a:srgbClr val="000000"/>
              </a:solidFill>
              <a:prstDash val="solid"/>
              <a:headEnd type="none" len="sm" w="sm"/>
              <a:tailEnd type="none" len="sm" w="sm"/>
            </a:ln>
          </p:spPr>
        </p:sp>
        <p:sp>
          <p:nvSpPr>
            <p:cNvPr name="TextBox 18" id="18"/>
            <p:cNvSpPr txBox="true"/>
            <p:nvPr/>
          </p:nvSpPr>
          <p:spPr>
            <a:xfrm rot="0">
              <a:off x="5847186" y="815537"/>
              <a:ext cx="15269182" cy="13779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FFFFF"/>
                  </a:solidFill>
                  <a:latin typeface="Canva Sans"/>
                  <a:ea typeface="Canva Sans"/>
                  <a:cs typeface="Canva Sans"/>
                  <a:sym typeface="Canva Sans"/>
                </a:rPr>
                <a:t>Some countries do not have carbon emissions for certain years as they are non existent during that time.</a:t>
              </a:r>
              <a:r>
                <a:rPr lang="en-US" sz="3000">
                  <a:solidFill>
                    <a:srgbClr val="FFFFFF"/>
                  </a:solidFill>
                  <a:latin typeface="Canva Sans"/>
                  <a:ea typeface="Canva Sans"/>
                  <a:cs typeface="Canva Sans"/>
                  <a:sym typeface="Canva Sans"/>
                </a:rPr>
                <a:t> </a:t>
              </a:r>
            </a:p>
          </p:txBody>
        </p:sp>
      </p:grpSp>
      <p:grpSp>
        <p:nvGrpSpPr>
          <p:cNvPr name="Group 19" id="19"/>
          <p:cNvGrpSpPr/>
          <p:nvPr/>
        </p:nvGrpSpPr>
        <p:grpSpPr>
          <a:xfrm rot="0">
            <a:off x="1028700" y="2447092"/>
            <a:ext cx="16666110" cy="2299631"/>
            <a:chOff x="0" y="0"/>
            <a:chExt cx="22221480" cy="3066174"/>
          </a:xfrm>
        </p:grpSpPr>
        <p:grpSp>
          <p:nvGrpSpPr>
            <p:cNvPr name="Group 20" id="20"/>
            <p:cNvGrpSpPr/>
            <p:nvPr/>
          </p:nvGrpSpPr>
          <p:grpSpPr>
            <a:xfrm rot="0">
              <a:off x="0" y="0"/>
              <a:ext cx="22221480" cy="3066174"/>
              <a:chOff x="0" y="0"/>
              <a:chExt cx="4389428" cy="605664"/>
            </a:xfrm>
          </p:grpSpPr>
          <p:sp>
            <p:nvSpPr>
              <p:cNvPr name="Freeform 21" id="21"/>
              <p:cNvSpPr/>
              <p:nvPr/>
            </p:nvSpPr>
            <p:spPr>
              <a:xfrm flipH="false" flipV="false" rot="0">
                <a:off x="0" y="0"/>
                <a:ext cx="4389428" cy="605664"/>
              </a:xfrm>
              <a:custGeom>
                <a:avLst/>
                <a:gdLst/>
                <a:ahLst/>
                <a:cxnLst/>
                <a:rect r="r" b="b" t="t" l="l"/>
                <a:pathLst>
                  <a:path h="605664" w="4389428">
                    <a:moveTo>
                      <a:pt x="23691" y="0"/>
                    </a:moveTo>
                    <a:lnTo>
                      <a:pt x="4365737" y="0"/>
                    </a:lnTo>
                    <a:cubicBezTo>
                      <a:pt x="4372020" y="0"/>
                      <a:pt x="4378046" y="2496"/>
                      <a:pt x="4382489" y="6939"/>
                    </a:cubicBezTo>
                    <a:cubicBezTo>
                      <a:pt x="4386932" y="11382"/>
                      <a:pt x="4389428" y="17408"/>
                      <a:pt x="4389428" y="23691"/>
                    </a:cubicBezTo>
                    <a:lnTo>
                      <a:pt x="4389428" y="581973"/>
                    </a:lnTo>
                    <a:cubicBezTo>
                      <a:pt x="4389428" y="595057"/>
                      <a:pt x="4378821" y="605664"/>
                      <a:pt x="4365737" y="605664"/>
                    </a:cubicBezTo>
                    <a:lnTo>
                      <a:pt x="23691" y="605664"/>
                    </a:lnTo>
                    <a:cubicBezTo>
                      <a:pt x="17408" y="605664"/>
                      <a:pt x="11382" y="603168"/>
                      <a:pt x="6939" y="598725"/>
                    </a:cubicBezTo>
                    <a:cubicBezTo>
                      <a:pt x="2496" y="594282"/>
                      <a:pt x="0" y="588256"/>
                      <a:pt x="0" y="581973"/>
                    </a:cubicBezTo>
                    <a:lnTo>
                      <a:pt x="0" y="23691"/>
                    </a:lnTo>
                    <a:cubicBezTo>
                      <a:pt x="0" y="17408"/>
                      <a:pt x="2496" y="11382"/>
                      <a:pt x="6939" y="6939"/>
                    </a:cubicBezTo>
                    <a:cubicBezTo>
                      <a:pt x="11382" y="2496"/>
                      <a:pt x="17408" y="0"/>
                      <a:pt x="23691" y="0"/>
                    </a:cubicBezTo>
                    <a:close/>
                  </a:path>
                </a:pathLst>
              </a:custGeom>
              <a:solidFill>
                <a:srgbClr val="17726D"/>
              </a:solidFill>
            </p:spPr>
          </p:sp>
          <p:sp>
            <p:nvSpPr>
              <p:cNvPr name="TextBox 22" id="22"/>
              <p:cNvSpPr txBox="true"/>
              <p:nvPr/>
            </p:nvSpPr>
            <p:spPr>
              <a:xfrm>
                <a:off x="0" y="-47625"/>
                <a:ext cx="4389428" cy="653289"/>
              </a:xfrm>
              <a:prstGeom prst="rect">
                <a:avLst/>
              </a:prstGeom>
            </p:spPr>
            <p:txBody>
              <a:bodyPr anchor="ctr" rtlCol="false" tIns="50800" lIns="50800" bIns="50800" rIns="50800"/>
              <a:lstStyle/>
              <a:p>
                <a:pPr algn="ctr">
                  <a:lnSpc>
                    <a:spcPts val="2479"/>
                  </a:lnSpc>
                </a:pPr>
              </a:p>
            </p:txBody>
          </p:sp>
        </p:grpSp>
        <p:sp>
          <p:nvSpPr>
            <p:cNvPr name="TextBox 23" id="23"/>
            <p:cNvSpPr txBox="true"/>
            <p:nvPr/>
          </p:nvSpPr>
          <p:spPr>
            <a:xfrm rot="0">
              <a:off x="409778" y="1171137"/>
              <a:ext cx="4516983" cy="6667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FFFFF"/>
                  </a:solidFill>
                  <a:latin typeface="Canva Sans Bold"/>
                  <a:ea typeface="Canva Sans Bold"/>
                  <a:cs typeface="Canva Sans Bold"/>
                  <a:sym typeface="Canva Sans Bold"/>
                </a:rPr>
                <a:t>Limited data</a:t>
              </a:r>
            </a:p>
          </p:txBody>
        </p:sp>
        <p:sp>
          <p:nvSpPr>
            <p:cNvPr name="AutoShape 24" id="24"/>
            <p:cNvSpPr/>
            <p:nvPr/>
          </p:nvSpPr>
          <p:spPr>
            <a:xfrm flipH="true" flipV="true">
              <a:off x="5143523" y="385"/>
              <a:ext cx="46339" cy="3052932"/>
            </a:xfrm>
            <a:prstGeom prst="line">
              <a:avLst/>
            </a:prstGeom>
            <a:ln cap="flat" w="50800">
              <a:solidFill>
                <a:srgbClr val="000000"/>
              </a:solidFill>
              <a:prstDash val="solid"/>
              <a:headEnd type="none" len="sm" w="sm"/>
              <a:tailEnd type="none" len="sm" w="sm"/>
            </a:ln>
          </p:spPr>
        </p:sp>
        <p:sp>
          <p:nvSpPr>
            <p:cNvPr name="TextBox 25" id="25"/>
            <p:cNvSpPr txBox="true"/>
            <p:nvPr/>
          </p:nvSpPr>
          <p:spPr>
            <a:xfrm rot="0">
              <a:off x="5847186" y="1187450"/>
              <a:ext cx="15269182" cy="6667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FFFFF"/>
                  </a:solidFill>
                  <a:latin typeface="Canva Sans"/>
                  <a:ea typeface="Canva Sans"/>
                  <a:cs typeface="Canva Sans"/>
                  <a:sym typeface="Canva Sans"/>
                </a:rPr>
                <a:t>It was hard to find some of the datasets we needed</a:t>
              </a:r>
            </a:p>
          </p:txBody>
        </p:sp>
      </p:grpSp>
      <p:grpSp>
        <p:nvGrpSpPr>
          <p:cNvPr name="Group 26" id="26"/>
          <p:cNvGrpSpPr/>
          <p:nvPr/>
        </p:nvGrpSpPr>
        <p:grpSpPr>
          <a:xfrm rot="0">
            <a:off x="1028700" y="7660948"/>
            <a:ext cx="16666110" cy="2299631"/>
            <a:chOff x="0" y="0"/>
            <a:chExt cx="4389428" cy="605664"/>
          </a:xfrm>
        </p:grpSpPr>
        <p:sp>
          <p:nvSpPr>
            <p:cNvPr name="Freeform 27" id="27"/>
            <p:cNvSpPr/>
            <p:nvPr/>
          </p:nvSpPr>
          <p:spPr>
            <a:xfrm flipH="false" flipV="false" rot="0">
              <a:off x="0" y="0"/>
              <a:ext cx="4389428" cy="605664"/>
            </a:xfrm>
            <a:custGeom>
              <a:avLst/>
              <a:gdLst/>
              <a:ahLst/>
              <a:cxnLst/>
              <a:rect r="r" b="b" t="t" l="l"/>
              <a:pathLst>
                <a:path h="605664" w="4389428">
                  <a:moveTo>
                    <a:pt x="23691" y="0"/>
                  </a:moveTo>
                  <a:lnTo>
                    <a:pt x="4365737" y="0"/>
                  </a:lnTo>
                  <a:cubicBezTo>
                    <a:pt x="4372020" y="0"/>
                    <a:pt x="4378046" y="2496"/>
                    <a:pt x="4382489" y="6939"/>
                  </a:cubicBezTo>
                  <a:cubicBezTo>
                    <a:pt x="4386932" y="11382"/>
                    <a:pt x="4389428" y="17408"/>
                    <a:pt x="4389428" y="23691"/>
                  </a:cubicBezTo>
                  <a:lnTo>
                    <a:pt x="4389428" y="581973"/>
                  </a:lnTo>
                  <a:cubicBezTo>
                    <a:pt x="4389428" y="595057"/>
                    <a:pt x="4378821" y="605664"/>
                    <a:pt x="4365737" y="605664"/>
                  </a:cubicBezTo>
                  <a:lnTo>
                    <a:pt x="23691" y="605664"/>
                  </a:lnTo>
                  <a:cubicBezTo>
                    <a:pt x="17408" y="605664"/>
                    <a:pt x="11382" y="603168"/>
                    <a:pt x="6939" y="598725"/>
                  </a:cubicBezTo>
                  <a:cubicBezTo>
                    <a:pt x="2496" y="594282"/>
                    <a:pt x="0" y="588256"/>
                    <a:pt x="0" y="581973"/>
                  </a:cubicBezTo>
                  <a:lnTo>
                    <a:pt x="0" y="23691"/>
                  </a:lnTo>
                  <a:cubicBezTo>
                    <a:pt x="0" y="17408"/>
                    <a:pt x="2496" y="11382"/>
                    <a:pt x="6939" y="6939"/>
                  </a:cubicBezTo>
                  <a:cubicBezTo>
                    <a:pt x="11382" y="2496"/>
                    <a:pt x="17408" y="0"/>
                    <a:pt x="23691" y="0"/>
                  </a:cubicBezTo>
                  <a:close/>
                </a:path>
              </a:pathLst>
            </a:custGeom>
            <a:solidFill>
              <a:srgbClr val="17726D"/>
            </a:solidFill>
          </p:spPr>
        </p:sp>
        <p:sp>
          <p:nvSpPr>
            <p:cNvPr name="TextBox 28" id="28"/>
            <p:cNvSpPr txBox="true"/>
            <p:nvPr/>
          </p:nvSpPr>
          <p:spPr>
            <a:xfrm>
              <a:off x="0" y="-47625"/>
              <a:ext cx="4389428" cy="653289"/>
            </a:xfrm>
            <a:prstGeom prst="rect">
              <a:avLst/>
            </a:prstGeom>
          </p:spPr>
          <p:txBody>
            <a:bodyPr anchor="ctr" rtlCol="false" tIns="50800" lIns="50800" bIns="50800" rIns="50800"/>
            <a:lstStyle/>
            <a:p>
              <a:pPr algn="ctr">
                <a:lnSpc>
                  <a:spcPts val="2479"/>
                </a:lnSpc>
              </a:pPr>
            </a:p>
          </p:txBody>
        </p:sp>
      </p:grpSp>
      <p:sp>
        <p:nvSpPr>
          <p:cNvPr name="TextBox 29" id="29"/>
          <p:cNvSpPr txBox="true"/>
          <p:nvPr/>
        </p:nvSpPr>
        <p:spPr>
          <a:xfrm rot="0">
            <a:off x="1336033" y="8502807"/>
            <a:ext cx="3387738" cy="5143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FFFFF"/>
                </a:solidFill>
                <a:latin typeface="Canva Sans Bold"/>
                <a:ea typeface="Canva Sans Bold"/>
                <a:cs typeface="Canva Sans Bold"/>
                <a:sym typeface="Canva Sans Bold"/>
              </a:rPr>
              <a:t>Inconsistency</a:t>
            </a:r>
          </a:p>
        </p:txBody>
      </p:sp>
      <p:sp>
        <p:nvSpPr>
          <p:cNvPr name="AutoShape 30" id="30"/>
          <p:cNvSpPr/>
          <p:nvPr/>
        </p:nvSpPr>
        <p:spPr>
          <a:xfrm flipH="true" flipV="true">
            <a:off x="4886342" y="7639031"/>
            <a:ext cx="34754" cy="2289699"/>
          </a:xfrm>
          <a:prstGeom prst="line">
            <a:avLst/>
          </a:prstGeom>
          <a:ln cap="flat" w="38100">
            <a:solidFill>
              <a:srgbClr val="000000"/>
            </a:solidFill>
            <a:prstDash val="solid"/>
            <a:headEnd type="none" len="sm" w="sm"/>
            <a:tailEnd type="none" len="sm" w="sm"/>
          </a:ln>
        </p:spPr>
      </p:sp>
      <p:sp>
        <p:nvSpPr>
          <p:cNvPr name="TextBox 31" id="31"/>
          <p:cNvSpPr txBox="true"/>
          <p:nvPr/>
        </p:nvSpPr>
        <p:spPr>
          <a:xfrm rot="0">
            <a:off x="5414089" y="8270548"/>
            <a:ext cx="11451886" cy="10477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FFFFF"/>
                </a:solidFill>
                <a:latin typeface="Canva Sans"/>
                <a:ea typeface="Canva Sans"/>
                <a:cs typeface="Canva Sans"/>
                <a:sym typeface="Canva Sans"/>
              </a:rPr>
              <a:t>The data were in different formats which made it hard to merge our datasets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DAGLYVVTBk4</dc:identifier>
  <dcterms:modified xsi:type="dcterms:W3CDTF">2011-08-01T06:04:30Z</dcterms:modified>
  <cp:revision>1</cp:revision>
  <dc:title>EGT204_T2_JIE_Sustainability_presentation</dc:title>
</cp:coreProperties>
</file>